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274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37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A8A8A8"/>
    <a:srgbClr val="767676"/>
    <a:srgbClr val="686868"/>
    <a:srgbClr val="8D8D8D"/>
    <a:srgbClr val="F6F6F6"/>
    <a:srgbClr val="C60018"/>
    <a:srgbClr val="0079C7"/>
    <a:srgbClr val="E5E5E5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37"/>
        <p:guide pos="1844"/>
        <p:guide orient="horz" pos="377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4:42.382" v="16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14:42.382" v="16" actId="27918"/>
        <pc:sldMkLst>
          <pc:docMk/>
          <pc:sldMk cId="3332483854" sldId="274"/>
        </pc:sldMkLst>
        <pc:spChg chg="mod">
          <ac:chgData name="Weigel Stefan (PAR-EPS)" userId="fd3b2067-2981-4ad8-bf3a-d2e1004e4fa8" providerId="ADAL" clId="{A4CFA2F4-FF8D-446B-B271-6DF568DBEADA}" dt="2026-01-23T15:30:36.265" v="1" actId="20577"/>
          <ac:spMkLst>
            <pc:docMk/>
            <pc:sldMk cId="3332483854" sldId="274"/>
            <ac:spMk id="9" creationId="{EDD67ED6-309E-4568-8371-347A20E330D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96870986904114"/>
          <c:y val="6.9870012075128385E-2"/>
          <c:w val="0.78751411245845049"/>
          <c:h val="0.7944625458364846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data!$I$2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A20013"/>
            </a:solidFill>
          </c:spPr>
          <c:invertIfNegative val="0"/>
          <c:cat>
            <c:strRef>
              <c:f>data!$G$3:$G$14</c:f>
              <c:strCache>
                <c:ptCount val="12"/>
                <c:pt idx="0">
                  <c:v>St. Gallen</c:v>
                </c:pt>
                <c:pt idx="1">
                  <c:v>Olten</c:v>
                </c:pt>
                <c:pt idx="2">
                  <c:v>Aarau</c:v>
                </c:pt>
                <c:pt idx="3">
                  <c:v>Zürich Stadelhofen</c:v>
                </c:pt>
                <c:pt idx="4">
                  <c:v>Zürich Oerlikon</c:v>
                </c:pt>
                <c:pt idx="5">
                  <c:v>Winterthur</c:v>
                </c:pt>
                <c:pt idx="6">
                  <c:v>Lausanne</c:v>
                </c:pt>
                <c:pt idx="7">
                  <c:v>Basel SBB</c:v>
                </c:pt>
                <c:pt idx="8">
                  <c:v>Luzern</c:v>
                </c:pt>
                <c:pt idx="9">
                  <c:v>Genève</c:v>
                </c:pt>
                <c:pt idx="10">
                  <c:v>Bern</c:v>
                </c:pt>
                <c:pt idx="11">
                  <c:v>Zürich HB</c:v>
                </c:pt>
              </c:strCache>
            </c:strRef>
          </c:cat>
          <c:val>
            <c:numRef>
              <c:f>data!$I$3:$I$14</c:f>
              <c:numCache>
                <c:formatCode>#,##0</c:formatCode>
                <c:ptCount val="12"/>
                <c:pt idx="0">
                  <c:v>77800</c:v>
                </c:pt>
                <c:pt idx="1">
                  <c:v>78300</c:v>
                </c:pt>
                <c:pt idx="2">
                  <c:v>78500</c:v>
                </c:pt>
                <c:pt idx="3">
                  <c:v>93000</c:v>
                </c:pt>
                <c:pt idx="4">
                  <c:v>118300</c:v>
                </c:pt>
                <c:pt idx="5">
                  <c:v>132300</c:v>
                </c:pt>
                <c:pt idx="6">
                  <c:v>134400</c:v>
                </c:pt>
                <c:pt idx="7">
                  <c:v>141800</c:v>
                </c:pt>
                <c:pt idx="8">
                  <c:v>153800</c:v>
                </c:pt>
                <c:pt idx="9">
                  <c:v>183000</c:v>
                </c:pt>
                <c:pt idx="10">
                  <c:v>310200</c:v>
                </c:pt>
                <c:pt idx="11">
                  <c:v>426400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5A-4BFC-B039-8395A69970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35650304"/>
        <c:axId val="135648768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data!$H$2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rgbClr val="A8A8A8"/>
                  </a:solidFill>
                </c:spPr>
                <c:invertIfNegative val="0"/>
                <c:dPt>
                  <c:idx val="10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1-F05A-4BFC-B039-8395A69970BE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data!$G$3:$G$14</c15:sqref>
                        </c15:formulaRef>
                      </c:ext>
                    </c:extLst>
                    <c:strCache>
                      <c:ptCount val="12"/>
                      <c:pt idx="0">
                        <c:v>St. Gallen</c:v>
                      </c:pt>
                      <c:pt idx="1">
                        <c:v>Olten</c:v>
                      </c:pt>
                      <c:pt idx="2">
                        <c:v>Aarau</c:v>
                      </c:pt>
                      <c:pt idx="3">
                        <c:v>Zürich Stadelhofen</c:v>
                      </c:pt>
                      <c:pt idx="4">
                        <c:v>Zürich Oerlikon</c:v>
                      </c:pt>
                      <c:pt idx="5">
                        <c:v>Winterthur</c:v>
                      </c:pt>
                      <c:pt idx="6">
                        <c:v>Lausanne</c:v>
                      </c:pt>
                      <c:pt idx="7">
                        <c:v>Basel SBB</c:v>
                      </c:pt>
                      <c:pt idx="8">
                        <c:v>Luzern</c:v>
                      </c:pt>
                      <c:pt idx="9">
                        <c:v>Genève</c:v>
                      </c:pt>
                      <c:pt idx="10">
                        <c:v>Bern</c:v>
                      </c:pt>
                      <c:pt idx="11">
                        <c:v>Zürich HB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data!$H$3:$H$14</c15:sqref>
                        </c15:formulaRef>
                      </c:ext>
                    </c:extLst>
                    <c:numCache>
                      <c:formatCode>#,##0</c:formatCode>
                      <c:ptCount val="12"/>
                      <c:pt idx="0">
                        <c:v>77400</c:v>
                      </c:pt>
                      <c:pt idx="1">
                        <c:v>69600</c:v>
                      </c:pt>
                      <c:pt idx="2">
                        <c:v>78600</c:v>
                      </c:pt>
                      <c:pt idx="3">
                        <c:v>84500</c:v>
                      </c:pt>
                      <c:pt idx="4">
                        <c:v>113800</c:v>
                      </c:pt>
                      <c:pt idx="5">
                        <c:v>134700</c:v>
                      </c:pt>
                      <c:pt idx="6">
                        <c:v>127900</c:v>
                      </c:pt>
                      <c:pt idx="7">
                        <c:v>140900</c:v>
                      </c:pt>
                      <c:pt idx="8">
                        <c:v>145400</c:v>
                      </c:pt>
                      <c:pt idx="9">
                        <c:v>173100</c:v>
                      </c:pt>
                      <c:pt idx="10">
                        <c:v>298900</c:v>
                      </c:pt>
                      <c:pt idx="11">
                        <c:v>405200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F05A-4BFC-B039-8395A69970BE}"/>
                  </c:ext>
                </c:extLst>
              </c15:ser>
            </c15:filteredBarSeries>
          </c:ext>
        </c:extLst>
      </c:barChart>
      <c:valAx>
        <c:axId val="135648768"/>
        <c:scaling>
          <c:orientation val="minMax"/>
        </c:scaling>
        <c:delete val="0"/>
        <c:axPos val="b"/>
        <c:majorGridlines>
          <c:spPr>
            <a:ln w="6350">
              <a:solidFill>
                <a:srgbClr val="D9D9D9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35650304"/>
        <c:crosses val="autoZero"/>
        <c:crossBetween val="between"/>
        <c:majorUnit val="100000"/>
      </c:valAx>
      <c:catAx>
        <c:axId val="135650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5A5A5A"/>
            </a:solidFill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35648768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74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it-CH" dirty="0"/>
              <a:t>Utenti della stazione.</a:t>
            </a:r>
            <a:br>
              <a:rPr lang="it-CH" dirty="0"/>
            </a:br>
            <a:endParaRPr lang="de-CH" sz="14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148E78D-7FBB-46BC-A7E3-0EFE6D9E467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endParaRPr lang="de-CH" sz="1400" spc="30" dirty="0">
              <a:solidFill>
                <a:schemeClr val="accent3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1B9B9AB-4B12-4760-AF37-4FABDDFAE68B}"/>
              </a:ext>
            </a:extLst>
          </p:cNvPr>
          <p:cNvSpPr txBox="1"/>
          <p:nvPr/>
        </p:nvSpPr>
        <p:spPr>
          <a:xfrm>
            <a:off x="1637975" y="5891987"/>
            <a:ext cx="7701265" cy="169277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/>
            <a:r>
              <a:rPr lang="it-IT" sz="1100" kern="0" dirty="0">
                <a:solidFill>
                  <a:srgbClr val="444444"/>
                </a:solidFill>
              </a:rPr>
              <a:t>Utenti della stazione: passeggeri dei treni o dei trasporti pubblici, clienti degli esercizi commerciali presenti in stazione, passanti.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6" y="5883770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</a:rPr>
              <a:t>reporting.sbb.ch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7EC5479B-4A19-4827-9748-442A5719A3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5828596"/>
              </p:ext>
            </p:extLst>
          </p:nvPr>
        </p:nvGraphicFramePr>
        <p:xfrm>
          <a:off x="1300163" y="1572902"/>
          <a:ext cx="9527805" cy="4304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EDD67ED6-309E-4568-8371-347A20E330DA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it-IT" sz="1400" spc="30" dirty="0">
                <a:solidFill>
                  <a:schemeClr val="accent3"/>
                </a:solidFill>
              </a:rPr>
              <a:t>Numero medio di movimenti di persone per giorno lavorativo</a:t>
            </a:r>
            <a:r>
              <a:rPr kumimoji="0" lang="it-IT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 nel 2025.</a:t>
            </a:r>
            <a:r>
              <a:rPr lang="it-IT" sz="1400" spc="30" dirty="0">
                <a:solidFill>
                  <a:schemeClr val="accent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24838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/>
        <AccountId xsi:nil="true"/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8FAFB4A-F492-4FDB-B241-1B7378F17C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58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Utenti della stazione.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Utenti della stazione._x000b_</dc:title>
  <dc:creator>Meyer Raphael (KOM-PGA-VSF)</dc:creator>
  <cp:lastModifiedBy>Weigel Stefan (PAR-EPS)</cp:lastModifiedBy>
  <cp:revision>37</cp:revision>
  <dcterms:created xsi:type="dcterms:W3CDTF">2020-09-30T11:00:09Z</dcterms:created>
  <dcterms:modified xsi:type="dcterms:W3CDTF">2026-03-03T13:12:04Z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