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0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5:38.739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5:38.739" v="13" actId="27918"/>
        <pc:sldMkLst>
          <pc:docMk/>
          <pc:sldMk cId="57003221" sldId="400"/>
        </pc:sldMkLst>
        <pc:spChg chg="mod">
          <ac:chgData name="Weigel Stefan (PAR-EPS)" userId="fd3b2067-2981-4ad8-bf3a-d2e1004e4fa8" providerId="ADAL" clId="{A4CFA2F4-FF8D-446B-B271-6DF568DBEADA}" dt="2026-02-12T08:04:55.245" v="1" actId="20577"/>
          <ac:spMkLst>
            <pc:docMk/>
            <pc:sldMk cId="57003221" sldId="400"/>
            <ac:spMk id="10" creationId="{A424E1BC-05C2-425D-871B-AFDD25022AB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583198948716348"/>
          <c:w val="0.80645743150249427"/>
          <c:h val="0.58900002153073283"/>
        </c:manualLayout>
      </c:layout>
      <c:doughnutChart>
        <c:varyColors val="1"/>
        <c:ser>
          <c:idx val="8"/>
          <c:order val="0"/>
          <c:tx>
            <c:strRef>
              <c:f>data!$A$2</c:f>
              <c:strCache>
                <c:ptCount val="1"/>
                <c:pt idx="0">
                  <c:v>Identifier</c:v>
                </c:pt>
              </c:strCache>
            </c:strRef>
          </c:tx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82-494C-8C9A-52E95D3FDF26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82-494C-8C9A-52E95D3FDF26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82-494C-8C9A-52E95D3FDF26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82-494C-8C9A-52E95D3FDF26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82-494C-8C9A-52E95D3FDF26}"/>
              </c:ext>
            </c:extLst>
          </c:dPt>
          <c:cat>
            <c:strRef>
              <c:f>data!$F$3:$F$7</c:f>
              <c:strCache>
                <c:ptCount val="5"/>
                <c:pt idx="0">
                  <c:v>42% – Verkehrsertrag</c:v>
                </c:pt>
                <c:pt idx="1">
                  <c:v>6% – Mieterträge Liegenschaften</c:v>
                </c:pt>
                <c:pt idx="2">
                  <c:v>12% – Nebenerträge</c:v>
                </c:pt>
                <c:pt idx="3">
                  <c:v>12% – Eigenleistungen</c:v>
                </c:pt>
                <c:pt idx="4">
                  <c:v>27% – Leistungen der öffentlichen Hand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4956.8073747020399</c:v>
                </c:pt>
                <c:pt idx="1">
                  <c:v>742.96468028659501</c:v>
                </c:pt>
                <c:pt idx="2">
                  <c:v>1402.5437542682</c:v>
                </c:pt>
                <c:pt idx="3">
                  <c:v>1458.0204300400001</c:v>
                </c:pt>
                <c:pt idx="4">
                  <c:v>3122.0523444062401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82-494C-8C9A-52E95D3FD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"/>
          <c:y val="0.7780772617578785"/>
          <c:w val="0.65817314502551627"/>
          <c:h val="0.18254047321631561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4313050750492082"/>
          <c:w val="0.786749199244825"/>
          <c:h val="0.57871019757027164"/>
        </c:manualLayout>
      </c:layout>
      <c:doughnutChart>
        <c:varyColors val="1"/>
        <c:ser>
          <c:idx val="8"/>
          <c:order val="0"/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45-4689-BDD6-B55B5B4ABA67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45-4689-BDD6-B55B5B4ABA67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45-4689-BDD6-B55B5B4ABA67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45-4689-BDD6-B55B5B4ABA67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45-4689-BDD6-B55B5B4ABA67}"/>
              </c:ext>
            </c:extLst>
          </c:dPt>
          <c:cat>
            <c:strRef>
              <c:f>data!$F$3:$F$7</c:f>
              <c:strCache>
                <c:ptCount val="5"/>
                <c:pt idx="0">
                  <c:v>40% – Personalaufwand</c:v>
                </c:pt>
                <c:pt idx="1">
                  <c:v>9% – Materialaufwand</c:v>
                </c:pt>
                <c:pt idx="2">
                  <c:v>11% – Betriebs- und Unterhaltsleistungen Dritter</c:v>
                </c:pt>
                <c:pt idx="3">
                  <c:v>16% – Übriger Aufwand</c:v>
                </c:pt>
                <c:pt idx="4">
                  <c:v>24% – Abschreibungen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-4466.9355092994001</c:v>
                </c:pt>
                <c:pt idx="1">
                  <c:v>-966.60982048359699</c:v>
                </c:pt>
                <c:pt idx="2">
                  <c:v>-1185.9344655597599</c:v>
                </c:pt>
                <c:pt idx="3">
                  <c:v>-1755.8557607334999</c:v>
                </c:pt>
                <c:pt idx="4">
                  <c:v>-2693.6860188369901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1445-4689-BDD6-B55B5B4AB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1.1975308641975308E-4"/>
          <c:y val="0.78130886993356086"/>
          <c:w val="0.75263296478234698"/>
          <c:h val="0.18497931072011867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DECC79-EE51-48EB-A65E-A2A214B69F64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293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19789262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9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B23B171-CA74-4173-BBA6-57F61B8D6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33169"/>
              </p:ext>
            </p:extLst>
          </p:nvPr>
        </p:nvGraphicFramePr>
        <p:xfrm>
          <a:off x="1964574" y="1188054"/>
          <a:ext cx="4002737" cy="548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CB25D658-4CAC-4D7D-8D2D-42B74A2C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44294"/>
              </p:ext>
            </p:extLst>
          </p:nvPr>
        </p:nvGraphicFramePr>
        <p:xfrm>
          <a:off x="6282877" y="1081261"/>
          <a:ext cx="4109246" cy="5586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424E1BC-05C2-425D-871B-AFDD25022AB3}"/>
              </a:ext>
            </a:extLst>
          </p:cNvPr>
          <p:cNvSpPr txBox="1">
            <a:spLocks/>
          </p:cNvSpPr>
          <p:nvPr/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 spc="60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/>
              <a:t>Betriebsertrag und Betriebsaufwand im 2025.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2A937B8-76F1-40F4-B147-42962D317536}"/>
              </a:ext>
            </a:extLst>
          </p:cNvPr>
          <p:cNvSpPr txBox="1">
            <a:spLocks/>
          </p:cNvSpPr>
          <p:nvPr/>
        </p:nvSpPr>
        <p:spPr>
          <a:xfrm>
            <a:off x="9034933" y="6269953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CH" sz="1100" kern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A3AEE64-421F-13AE-87D3-1AB5D33BA47B}"/>
              </a:ext>
            </a:extLst>
          </p:cNvPr>
          <p:cNvSpPr txBox="1"/>
          <p:nvPr/>
        </p:nvSpPr>
        <p:spPr>
          <a:xfrm>
            <a:off x="1494019" y="1522685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Betriebsertrag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73E8BDA-2EC2-BA08-D468-593241DBF8D3}"/>
              </a:ext>
            </a:extLst>
          </p:cNvPr>
          <p:cNvSpPr txBox="1"/>
          <p:nvPr/>
        </p:nvSpPr>
        <p:spPr>
          <a:xfrm>
            <a:off x="6283264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Betriebsaufwand</a:t>
            </a:r>
          </a:p>
        </p:txBody>
      </p:sp>
    </p:spTree>
    <p:extLst>
      <p:ext uri="{BB962C8B-B14F-4D97-AF65-F5344CB8AC3E}">
        <p14:creationId xmlns:p14="http://schemas.microsoft.com/office/powerpoint/2010/main" val="57003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F17CFC-79B9-4D76-BBDC-B19011C8D6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PowerPoint-Präsentation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Personenverkehrsnachfrage in Europa._x000b_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