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0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6:27.727" v="13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16:27.727" v="13" actId="27918"/>
        <pc:sldMkLst>
          <pc:docMk/>
          <pc:sldMk cId="57003221" sldId="400"/>
        </pc:sldMkLst>
        <pc:spChg chg="mod">
          <ac:chgData name="Weigel Stefan (PAR-EPS)" userId="fd3b2067-2981-4ad8-bf3a-d2e1004e4fa8" providerId="ADAL" clId="{A4CFA2F4-FF8D-446B-B271-6DF568DBEADA}" dt="2026-02-12T08:06:17.231" v="7" actId="20577"/>
          <ac:spMkLst>
            <pc:docMk/>
            <pc:sldMk cId="57003221" sldId="400"/>
            <ac:spMk id="10" creationId="{A424E1BC-05C2-425D-871B-AFDD25022AB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2583198948716348"/>
          <c:w val="0.80645743150249427"/>
          <c:h val="0.58900002153073283"/>
        </c:manualLayout>
      </c:layout>
      <c:doughnutChart>
        <c:varyColors val="1"/>
        <c:ser>
          <c:idx val="8"/>
          <c:order val="0"/>
          <c:tx>
            <c:strRef>
              <c:f>data!$A$2</c:f>
              <c:strCache>
                <c:ptCount val="1"/>
                <c:pt idx="0">
                  <c:v>Identifier</c:v>
                </c:pt>
              </c:strCache>
            </c:strRef>
          </c:tx>
          <c:dPt>
            <c:idx val="0"/>
            <c:bubble3D val="0"/>
            <c:spPr>
              <a:solidFill>
                <a:srgbClr val="C60018"/>
              </a:solidFill>
            </c:spPr>
            <c:extLst>
              <c:ext xmlns:c16="http://schemas.microsoft.com/office/drawing/2014/chart" uri="{C3380CC4-5D6E-409C-BE32-E72D297353CC}">
                <c16:uniqueId val="{00000001-1482-494C-8C9A-52E95D3FDF26}"/>
              </c:ext>
            </c:extLst>
          </c:dPt>
          <c:dPt>
            <c:idx val="1"/>
            <c:bubble3D val="0"/>
            <c:spPr>
              <a:solidFill>
                <a:srgbClr val="444444"/>
              </a:solidFill>
            </c:spPr>
            <c:extLst>
              <c:ext xmlns:c16="http://schemas.microsoft.com/office/drawing/2014/chart" uri="{C3380CC4-5D6E-409C-BE32-E72D297353CC}">
                <c16:uniqueId val="{00000003-1482-494C-8C9A-52E95D3FDF26}"/>
              </c:ext>
            </c:extLst>
          </c:dPt>
          <c:dPt>
            <c:idx val="2"/>
            <c:bubble3D val="0"/>
            <c:spPr>
              <a:solidFill>
                <a:srgbClr val="8D8D8D"/>
              </a:solidFill>
            </c:spPr>
            <c:extLst>
              <c:ext xmlns:c16="http://schemas.microsoft.com/office/drawing/2014/chart" uri="{C3380CC4-5D6E-409C-BE32-E72D297353CC}">
                <c16:uniqueId val="{00000005-1482-494C-8C9A-52E95D3FDF26}"/>
              </c:ext>
            </c:extLst>
          </c:dPt>
          <c:dPt>
            <c:idx val="3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1482-494C-8C9A-52E95D3FDF26}"/>
              </c:ext>
            </c:extLst>
          </c:dPt>
          <c:dPt>
            <c:idx val="4"/>
            <c:bubble3D val="0"/>
            <c:spPr>
              <a:solidFill>
                <a:srgbClr val="E5E5E5"/>
              </a:solidFill>
            </c:spPr>
            <c:extLst>
              <c:ext xmlns:c16="http://schemas.microsoft.com/office/drawing/2014/chart" uri="{C3380CC4-5D6E-409C-BE32-E72D297353CC}">
                <c16:uniqueId val="{00000009-1482-494C-8C9A-52E95D3FDF26}"/>
              </c:ext>
            </c:extLst>
          </c:dPt>
          <c:cat>
            <c:strRef>
              <c:f>data!$F$3:$F$7</c:f>
              <c:strCache>
                <c:ptCount val="5"/>
                <c:pt idx="0">
                  <c:v>42% – Traffic revenue</c:v>
                </c:pt>
                <c:pt idx="1">
                  <c:v>6% – Rental income from real estate</c:v>
                </c:pt>
                <c:pt idx="2">
                  <c:v>12% – Other income</c:v>
                </c:pt>
                <c:pt idx="3">
                  <c:v>12% – Own work capitalised</c:v>
                </c:pt>
                <c:pt idx="4">
                  <c:v>27% – Public-sector funding</c:v>
                </c:pt>
              </c:strCache>
            </c:strRef>
          </c:cat>
          <c:val>
            <c:numRef>
              <c:f>data!$G$3:$G$7</c:f>
              <c:numCache>
                <c:formatCode>#,##0.0</c:formatCode>
                <c:ptCount val="5"/>
                <c:pt idx="0">
                  <c:v>4956.8073747020399</c:v>
                </c:pt>
                <c:pt idx="1">
                  <c:v>742.96468028659501</c:v>
                </c:pt>
                <c:pt idx="2">
                  <c:v>1402.5437542682</c:v>
                </c:pt>
                <c:pt idx="3">
                  <c:v>1458.0204300400001</c:v>
                </c:pt>
                <c:pt idx="4">
                  <c:v>3122.0523444062401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482-494C-8C9A-52E95D3FDF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"/>
          <c:y val="0.7780772617578785"/>
          <c:w val="0.65817314502551627"/>
          <c:h val="0.18485776396404879"/>
        </c:manualLayout>
      </c:layout>
      <c:overlay val="0"/>
      <c:txPr>
        <a:bodyPr/>
        <a:lstStyle/>
        <a:p>
          <a:pPr rtl="0">
            <a:defRPr sz="1100">
              <a:solidFill>
                <a:srgbClr val="444444"/>
              </a:solidFill>
              <a:latin typeface="+mn-lt"/>
              <a:cs typeface="Arial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4313050750492082"/>
          <c:w val="0.786749199244825"/>
          <c:h val="0.57871019757027164"/>
        </c:manualLayout>
      </c:layout>
      <c:doughnutChart>
        <c:varyColors val="1"/>
        <c:ser>
          <c:idx val="8"/>
          <c:order val="0"/>
          <c:dPt>
            <c:idx val="0"/>
            <c:bubble3D val="0"/>
            <c:spPr>
              <a:solidFill>
                <a:srgbClr val="C60018"/>
              </a:solidFill>
            </c:spPr>
            <c:extLst>
              <c:ext xmlns:c16="http://schemas.microsoft.com/office/drawing/2014/chart" uri="{C3380CC4-5D6E-409C-BE32-E72D297353CC}">
                <c16:uniqueId val="{00000001-1445-4689-BDD6-B55B5B4ABA67}"/>
              </c:ext>
            </c:extLst>
          </c:dPt>
          <c:dPt>
            <c:idx val="1"/>
            <c:bubble3D val="0"/>
            <c:spPr>
              <a:solidFill>
                <a:srgbClr val="444444"/>
              </a:solidFill>
            </c:spPr>
            <c:extLst>
              <c:ext xmlns:c16="http://schemas.microsoft.com/office/drawing/2014/chart" uri="{C3380CC4-5D6E-409C-BE32-E72D297353CC}">
                <c16:uniqueId val="{00000003-1445-4689-BDD6-B55B5B4ABA67}"/>
              </c:ext>
            </c:extLst>
          </c:dPt>
          <c:dPt>
            <c:idx val="2"/>
            <c:bubble3D val="0"/>
            <c:spPr>
              <a:solidFill>
                <a:srgbClr val="8D8D8D"/>
              </a:solidFill>
            </c:spPr>
            <c:extLst>
              <c:ext xmlns:c16="http://schemas.microsoft.com/office/drawing/2014/chart" uri="{C3380CC4-5D6E-409C-BE32-E72D297353CC}">
                <c16:uniqueId val="{00000005-1445-4689-BDD6-B55B5B4ABA67}"/>
              </c:ext>
            </c:extLst>
          </c:dPt>
          <c:dPt>
            <c:idx val="3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1445-4689-BDD6-B55B5B4ABA67}"/>
              </c:ext>
            </c:extLst>
          </c:dPt>
          <c:dPt>
            <c:idx val="4"/>
            <c:bubble3D val="0"/>
            <c:spPr>
              <a:solidFill>
                <a:srgbClr val="E5E5E5"/>
              </a:solidFill>
            </c:spPr>
            <c:extLst>
              <c:ext xmlns:c16="http://schemas.microsoft.com/office/drawing/2014/chart" uri="{C3380CC4-5D6E-409C-BE32-E72D297353CC}">
                <c16:uniqueId val="{00000009-1445-4689-BDD6-B55B5B4ABA67}"/>
              </c:ext>
            </c:extLst>
          </c:dPt>
          <c:cat>
            <c:strRef>
              <c:f>data!$F$3:$F$7</c:f>
              <c:strCache>
                <c:ptCount val="5"/>
                <c:pt idx="0">
                  <c:v>40% – Personnel expenses</c:v>
                </c:pt>
                <c:pt idx="1">
                  <c:v>9% – Cost of materials</c:v>
                </c:pt>
                <c:pt idx="2">
                  <c:v>11% – Third-party operating and maintenance services</c:v>
                </c:pt>
                <c:pt idx="3">
                  <c:v>16% – Other expenses</c:v>
                </c:pt>
                <c:pt idx="4">
                  <c:v>24% – Depreciation</c:v>
                </c:pt>
              </c:strCache>
            </c:strRef>
          </c:cat>
          <c:val>
            <c:numRef>
              <c:f>data!$G$3:$G$7</c:f>
              <c:numCache>
                <c:formatCode>#,##0.0</c:formatCode>
                <c:ptCount val="5"/>
                <c:pt idx="0">
                  <c:v>-4466.9355092994001</c:v>
                </c:pt>
                <c:pt idx="1">
                  <c:v>-966.60982048359699</c:v>
                </c:pt>
                <c:pt idx="2">
                  <c:v>-1185.9344655597599</c:v>
                </c:pt>
                <c:pt idx="3">
                  <c:v>-1755.8557607334999</c:v>
                </c:pt>
                <c:pt idx="4">
                  <c:v>-2693.6860188369901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A-1445-4689-BDD6-B55B5B4ABA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1.8663277886016072E-2"/>
          <c:y val="0.78130886993356086"/>
          <c:w val="0.86080366081758064"/>
          <c:h val="0.18043260965604743"/>
        </c:manualLayout>
      </c:layout>
      <c:overlay val="0"/>
      <c:txPr>
        <a:bodyPr/>
        <a:lstStyle/>
        <a:p>
          <a:pPr rtl="0">
            <a:defRPr sz="1100">
              <a:solidFill>
                <a:srgbClr val="444444"/>
              </a:solidFill>
              <a:latin typeface="+mn-lt"/>
              <a:cs typeface="Arial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DECC79-EE51-48EB-A65E-A2A214B69F64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293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197892621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9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9B23B171-CA74-4173-BBA6-57F61B8D6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179247"/>
              </p:ext>
            </p:extLst>
          </p:nvPr>
        </p:nvGraphicFramePr>
        <p:xfrm>
          <a:off x="1964574" y="1188054"/>
          <a:ext cx="4002737" cy="5480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CB25D658-4CAC-4D7D-8D2D-42B74A2C2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316714"/>
              </p:ext>
            </p:extLst>
          </p:nvPr>
        </p:nvGraphicFramePr>
        <p:xfrm>
          <a:off x="6282877" y="1081261"/>
          <a:ext cx="4109246" cy="5586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424E1BC-05C2-425D-871B-AFDD25022AB3}"/>
              </a:ext>
            </a:extLst>
          </p:cNvPr>
          <p:cNvSpPr txBox="1">
            <a:spLocks/>
          </p:cNvSpPr>
          <p:nvPr/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 spc="60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Operating Income and Operating Expenses </a:t>
            </a:r>
            <a:r>
              <a:rPr lang="en-US"/>
              <a:t>in 2025.</a:t>
            </a:r>
            <a:endParaRPr lang="de-CH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2A937B8-76F1-40F4-B147-42962D317536}"/>
              </a:ext>
            </a:extLst>
          </p:cNvPr>
          <p:cNvSpPr txBox="1">
            <a:spLocks/>
          </p:cNvSpPr>
          <p:nvPr/>
        </p:nvSpPr>
        <p:spPr>
          <a:xfrm>
            <a:off x="8979921" y="6231421"/>
            <a:ext cx="1727767" cy="170649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CH" sz="1000" kern="0" dirty="0">
                <a:solidFill>
                  <a:srgbClr val="444444"/>
                </a:solidFill>
              </a:rPr>
              <a:t>reporting.sbb.ch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B5B6383-6FF8-1F1E-2BE5-0AC67987A28E}"/>
              </a:ext>
            </a:extLst>
          </p:cNvPr>
          <p:cNvSpPr txBox="1"/>
          <p:nvPr/>
        </p:nvSpPr>
        <p:spPr>
          <a:xfrm>
            <a:off x="1900803" y="1544498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Operating Income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C5B6F70-F6F0-3F73-2D51-38323BD1B047}"/>
              </a:ext>
            </a:extLst>
          </p:cNvPr>
          <p:cNvSpPr txBox="1"/>
          <p:nvPr/>
        </p:nvSpPr>
        <p:spPr>
          <a:xfrm>
            <a:off x="6224691" y="1538542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Operating </a:t>
            </a:r>
            <a:r>
              <a:rPr kumimoji="0" lang="de-CH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Expenses</a:t>
            </a:r>
            <a:endParaRPr kumimoji="0" lang="de-CH" sz="14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03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07D2B4B-8DF3-41A1-BD5B-0ED87F8AFE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18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PowerPoint-Präsentation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Personenverkehrsnachfrage in Europa._x000b_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