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400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F6"/>
    <a:srgbClr val="444444"/>
    <a:srgbClr val="E5E5E5"/>
    <a:srgbClr val="A8A8A8"/>
    <a:srgbClr val="8D8D8D"/>
    <a:srgbClr val="5A5A5A"/>
    <a:srgbClr val="BDBDBD"/>
    <a:srgbClr val="727272"/>
    <a:srgbClr val="D9D9D9"/>
    <a:srgbClr val="E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17:27.607" v="13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08:17:27.607" v="13" actId="27918"/>
        <pc:sldMkLst>
          <pc:docMk/>
          <pc:sldMk cId="57003221" sldId="400"/>
        </pc:sldMkLst>
        <pc:spChg chg="mod">
          <ac:chgData name="Weigel Stefan (PAR-EPS)" userId="fd3b2067-2981-4ad8-bf3a-d2e1004e4fa8" providerId="ADAL" clId="{A4CFA2F4-FF8D-446B-B271-6DF568DBEADA}" dt="2026-02-12T08:06:56.926" v="7" actId="20577"/>
          <ac:spMkLst>
            <pc:docMk/>
            <pc:sldMk cId="57003221" sldId="400"/>
            <ac:spMk id="10" creationId="{A424E1BC-05C2-425D-871B-AFDD25022AB3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"/>
          <c:y val="0.12583198948716348"/>
          <c:w val="0.80645743150249427"/>
          <c:h val="0.58900002153073283"/>
        </c:manualLayout>
      </c:layout>
      <c:doughnutChart>
        <c:varyColors val="1"/>
        <c:ser>
          <c:idx val="8"/>
          <c:order val="0"/>
          <c:tx>
            <c:strRef>
              <c:f>data!$A$2</c:f>
              <c:strCache>
                <c:ptCount val="1"/>
                <c:pt idx="0">
                  <c:v>Identifier</c:v>
                </c:pt>
              </c:strCache>
            </c:strRef>
          </c:tx>
          <c:dPt>
            <c:idx val="0"/>
            <c:bubble3D val="0"/>
            <c:spPr>
              <a:solidFill>
                <a:srgbClr val="C60018"/>
              </a:solidFill>
            </c:spPr>
            <c:extLst>
              <c:ext xmlns:c16="http://schemas.microsoft.com/office/drawing/2014/chart" uri="{C3380CC4-5D6E-409C-BE32-E72D297353CC}">
                <c16:uniqueId val="{00000001-1482-494C-8C9A-52E95D3FDF26}"/>
              </c:ext>
            </c:extLst>
          </c:dPt>
          <c:dPt>
            <c:idx val="1"/>
            <c:bubble3D val="0"/>
            <c:spPr>
              <a:solidFill>
                <a:srgbClr val="444444"/>
              </a:solidFill>
            </c:spPr>
            <c:extLst>
              <c:ext xmlns:c16="http://schemas.microsoft.com/office/drawing/2014/chart" uri="{C3380CC4-5D6E-409C-BE32-E72D297353CC}">
                <c16:uniqueId val="{00000003-1482-494C-8C9A-52E95D3FDF26}"/>
              </c:ext>
            </c:extLst>
          </c:dPt>
          <c:dPt>
            <c:idx val="2"/>
            <c:bubble3D val="0"/>
            <c:spPr>
              <a:solidFill>
                <a:srgbClr val="8D8D8D"/>
              </a:solidFill>
            </c:spPr>
            <c:extLst>
              <c:ext xmlns:c16="http://schemas.microsoft.com/office/drawing/2014/chart" uri="{C3380CC4-5D6E-409C-BE32-E72D297353CC}">
                <c16:uniqueId val="{00000005-1482-494C-8C9A-52E95D3FDF26}"/>
              </c:ext>
            </c:extLst>
          </c:dPt>
          <c:dPt>
            <c:idx val="3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7-1482-494C-8C9A-52E95D3FDF26}"/>
              </c:ext>
            </c:extLst>
          </c:dPt>
          <c:dPt>
            <c:idx val="4"/>
            <c:bubble3D val="0"/>
            <c:spPr>
              <a:solidFill>
                <a:srgbClr val="E5E5E5"/>
              </a:solidFill>
            </c:spPr>
            <c:extLst>
              <c:ext xmlns:c16="http://schemas.microsoft.com/office/drawing/2014/chart" uri="{C3380CC4-5D6E-409C-BE32-E72D297353CC}">
                <c16:uniqueId val="{00000009-1482-494C-8C9A-52E95D3FDF26}"/>
              </c:ext>
            </c:extLst>
          </c:dPt>
          <c:cat>
            <c:strRef>
              <c:f>data!$F$3:$F$7</c:f>
              <c:strCache>
                <c:ptCount val="5"/>
                <c:pt idx="0">
                  <c:v>42% – Produits du trafic</c:v>
                </c:pt>
                <c:pt idx="1">
                  <c:v>6% – Produits résultant de la location d’immeubles</c:v>
                </c:pt>
                <c:pt idx="2">
                  <c:v>12% – Produits accessoires</c:v>
                </c:pt>
                <c:pt idx="3">
                  <c:v>12% – Prestations propres</c:v>
                </c:pt>
                <c:pt idx="4">
                  <c:v>27% – Prestations des pouvoirs publics</c:v>
                </c:pt>
              </c:strCache>
            </c:strRef>
          </c:cat>
          <c:val>
            <c:numRef>
              <c:f>data!$G$3:$G$7</c:f>
              <c:numCache>
                <c:formatCode>#,##0.0</c:formatCode>
                <c:ptCount val="5"/>
                <c:pt idx="0">
                  <c:v>4956.8073747020399</c:v>
                </c:pt>
                <c:pt idx="1">
                  <c:v>742.96468028659501</c:v>
                </c:pt>
                <c:pt idx="2">
                  <c:v>1402.5437542682</c:v>
                </c:pt>
                <c:pt idx="3">
                  <c:v>1458.0204300400001</c:v>
                </c:pt>
                <c:pt idx="4">
                  <c:v>3122.0523444062401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482-494C-8C9A-52E95D3FDF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</c:spPr>
    </c:plotArea>
    <c:legend>
      <c:legendPos val="b"/>
      <c:layout>
        <c:manualLayout>
          <c:xMode val="edge"/>
          <c:yMode val="edge"/>
          <c:x val="0"/>
          <c:y val="0.7780772617578785"/>
          <c:w val="0.80412327864658606"/>
          <c:h val="0.18254047321631561"/>
        </c:manualLayout>
      </c:layout>
      <c:overlay val="0"/>
      <c:txPr>
        <a:bodyPr/>
        <a:lstStyle/>
        <a:p>
          <a:pPr rtl="0">
            <a:defRPr sz="1100">
              <a:solidFill>
                <a:srgbClr val="444444"/>
              </a:solidFill>
              <a:latin typeface="+mn-lt"/>
              <a:cs typeface="Arial" pitchFamily="34" charset="0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"/>
          <c:y val="0.14313050750492082"/>
          <c:w val="0.786749199244825"/>
          <c:h val="0.57871019757027164"/>
        </c:manualLayout>
      </c:layout>
      <c:doughnutChart>
        <c:varyColors val="1"/>
        <c:ser>
          <c:idx val="8"/>
          <c:order val="0"/>
          <c:dPt>
            <c:idx val="0"/>
            <c:bubble3D val="0"/>
            <c:spPr>
              <a:solidFill>
                <a:srgbClr val="C60018"/>
              </a:solidFill>
            </c:spPr>
            <c:extLst>
              <c:ext xmlns:c16="http://schemas.microsoft.com/office/drawing/2014/chart" uri="{C3380CC4-5D6E-409C-BE32-E72D297353CC}">
                <c16:uniqueId val="{00000001-1445-4689-BDD6-B55B5B4ABA67}"/>
              </c:ext>
            </c:extLst>
          </c:dPt>
          <c:dPt>
            <c:idx val="1"/>
            <c:bubble3D val="0"/>
            <c:spPr>
              <a:solidFill>
                <a:srgbClr val="444444"/>
              </a:solidFill>
            </c:spPr>
            <c:extLst>
              <c:ext xmlns:c16="http://schemas.microsoft.com/office/drawing/2014/chart" uri="{C3380CC4-5D6E-409C-BE32-E72D297353CC}">
                <c16:uniqueId val="{00000003-1445-4689-BDD6-B55B5B4ABA67}"/>
              </c:ext>
            </c:extLst>
          </c:dPt>
          <c:dPt>
            <c:idx val="2"/>
            <c:bubble3D val="0"/>
            <c:spPr>
              <a:solidFill>
                <a:srgbClr val="8D8D8D"/>
              </a:solidFill>
            </c:spPr>
            <c:extLst>
              <c:ext xmlns:c16="http://schemas.microsoft.com/office/drawing/2014/chart" uri="{C3380CC4-5D6E-409C-BE32-E72D297353CC}">
                <c16:uniqueId val="{00000005-1445-4689-BDD6-B55B5B4ABA67}"/>
              </c:ext>
            </c:extLst>
          </c:dPt>
          <c:dPt>
            <c:idx val="3"/>
            <c:bubble3D val="0"/>
            <c:spPr>
              <a:solidFill>
                <a:srgbClr val="BDBDBD"/>
              </a:solidFill>
            </c:spPr>
            <c:extLst>
              <c:ext xmlns:c16="http://schemas.microsoft.com/office/drawing/2014/chart" uri="{C3380CC4-5D6E-409C-BE32-E72D297353CC}">
                <c16:uniqueId val="{00000007-1445-4689-BDD6-B55B5B4ABA67}"/>
              </c:ext>
            </c:extLst>
          </c:dPt>
          <c:dPt>
            <c:idx val="4"/>
            <c:bubble3D val="0"/>
            <c:spPr>
              <a:solidFill>
                <a:srgbClr val="E5E5E5"/>
              </a:solidFill>
            </c:spPr>
            <c:extLst>
              <c:ext xmlns:c16="http://schemas.microsoft.com/office/drawing/2014/chart" uri="{C3380CC4-5D6E-409C-BE32-E72D297353CC}">
                <c16:uniqueId val="{00000009-1445-4689-BDD6-B55B5B4ABA67}"/>
              </c:ext>
            </c:extLst>
          </c:dPt>
          <c:cat>
            <c:strRef>
              <c:f>data!$F$3:$F$7</c:f>
              <c:strCache>
                <c:ptCount val="5"/>
                <c:pt idx="0">
                  <c:v>40% – Charges de personnel</c:v>
                </c:pt>
                <c:pt idx="1">
                  <c:v>9% – Charges de matières premières et consommables</c:v>
                </c:pt>
                <c:pt idx="2">
                  <c:v>11% – Prestations d’exploitation et d’entretien de tiers</c:v>
                </c:pt>
                <c:pt idx="3">
                  <c:v>16% – Autres dépenses</c:v>
                </c:pt>
                <c:pt idx="4">
                  <c:v>24% – Amortissements</c:v>
                </c:pt>
              </c:strCache>
            </c:strRef>
          </c:cat>
          <c:val>
            <c:numRef>
              <c:f>data!$G$3:$G$7</c:f>
              <c:numCache>
                <c:formatCode>#,##0.0</c:formatCode>
                <c:ptCount val="5"/>
                <c:pt idx="0">
                  <c:v>-4466.9355092994001</c:v>
                </c:pt>
                <c:pt idx="1">
                  <c:v>-966.60982048359699</c:v>
                </c:pt>
                <c:pt idx="2">
                  <c:v>-1185.9344655597599</c:v>
                </c:pt>
                <c:pt idx="3">
                  <c:v>-1755.8557607334999</c:v>
                </c:pt>
                <c:pt idx="4">
                  <c:v>-2693.6860188369901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data!#REF!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0A-1445-4689-BDD6-B55B5B4ABA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</c:spPr>
    </c:plotArea>
    <c:legend>
      <c:legendPos val="b"/>
      <c:layout>
        <c:manualLayout>
          <c:xMode val="edge"/>
          <c:yMode val="edge"/>
          <c:x val="1.1975308641975308E-4"/>
          <c:y val="0.78130886993356086"/>
          <c:w val="0.83298833897994917"/>
          <c:h val="0.18043260965604743"/>
        </c:manualLayout>
      </c:layout>
      <c:overlay val="0"/>
      <c:txPr>
        <a:bodyPr/>
        <a:lstStyle/>
        <a:p>
          <a:pPr rtl="0">
            <a:defRPr sz="1100">
              <a:solidFill>
                <a:srgbClr val="444444"/>
              </a:solidFill>
              <a:latin typeface="+mn-lt"/>
              <a:cs typeface="Arial" pitchFamily="34" charset="0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DECC79-EE51-48EB-A65E-A2A214B69F64}" type="slidenum">
              <a:rPr lang="de-CH" smtClean="0"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293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197892621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9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theme" Target="../theme/theme3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slideLayout" Target="../slideLayouts/slideLayout87.xml"/><Relationship Id="rId40" Type="http://schemas.openxmlformats.org/officeDocument/2006/relationships/image" Target="../media/image10.emf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9" r:id="rId36"/>
    <p:sldLayoutId id="2147483750" r:id="rId3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0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9B23B171-CA74-4173-BBA6-57F61B8D6F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4693901"/>
              </p:ext>
            </p:extLst>
          </p:nvPr>
        </p:nvGraphicFramePr>
        <p:xfrm>
          <a:off x="1964574" y="1188054"/>
          <a:ext cx="4002737" cy="5480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CB25D658-4CAC-4D7D-8D2D-42B74A2C2D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8751061"/>
              </p:ext>
            </p:extLst>
          </p:nvPr>
        </p:nvGraphicFramePr>
        <p:xfrm>
          <a:off x="6282877" y="1081261"/>
          <a:ext cx="4109246" cy="55864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A424E1BC-05C2-425D-871B-AFDD25022AB3}"/>
              </a:ext>
            </a:extLst>
          </p:cNvPr>
          <p:cNvSpPr txBox="1">
            <a:spLocks/>
          </p:cNvSpPr>
          <p:nvPr/>
        </p:nvSpPr>
        <p:spPr>
          <a:xfrm>
            <a:off x="1487486" y="493295"/>
            <a:ext cx="10153651" cy="84822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kern="1200" spc="60" baseline="0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Produits d’exploitation et charges d’exploitation </a:t>
            </a:r>
            <a:r>
              <a:rPr lang="fr-FR"/>
              <a:t>en 2025.</a:t>
            </a:r>
            <a:br>
              <a:rPr lang="fr-FR" dirty="0"/>
            </a:br>
            <a:endParaRPr lang="de-CH" dirty="0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92A937B8-76F1-40F4-B147-42962D317536}"/>
              </a:ext>
            </a:extLst>
          </p:cNvPr>
          <p:cNvSpPr txBox="1">
            <a:spLocks/>
          </p:cNvSpPr>
          <p:nvPr/>
        </p:nvSpPr>
        <p:spPr>
          <a:xfrm>
            <a:off x="9044362" y="6260526"/>
            <a:ext cx="1727767" cy="170649"/>
          </a:xfrm>
          <a:prstGeom prst="rect">
            <a:avLst/>
          </a:prstGeom>
        </p:spPr>
        <p:txBody>
          <a:bodyPr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CH" sz="1000" kern="0" dirty="0">
                <a:solidFill>
                  <a:srgbClr val="444444"/>
                </a:solidFill>
              </a:rPr>
              <a:t>reporting.sbb.ch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FAC2A9BD-566D-68D3-ADD3-0501BAEA715F}"/>
              </a:ext>
            </a:extLst>
          </p:cNvPr>
          <p:cNvSpPr txBox="1"/>
          <p:nvPr/>
        </p:nvSpPr>
        <p:spPr>
          <a:xfrm>
            <a:off x="1964574" y="1521148"/>
            <a:ext cx="2826241" cy="36004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Produits </a:t>
            </a:r>
            <a:r>
              <a:rPr kumimoji="0" lang="de-CH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d’exploitation</a:t>
            </a:r>
            <a:endParaRPr kumimoji="0" lang="de-CH" sz="1400" b="0" i="0" u="none" strike="noStrike" kern="1200" cap="none" spc="0" normalizeH="0" baseline="0" noProof="0" dirty="0">
              <a:ln>
                <a:noFill/>
              </a:ln>
              <a:solidFill>
                <a:srgbClr val="444444"/>
              </a:solidFill>
              <a:effectLst/>
              <a:uLnTx/>
              <a:uFillTx/>
              <a:latin typeface="SBB Light"/>
              <a:ea typeface="+mn-ea"/>
              <a:cs typeface="Arial" pitchFamily="34" charset="0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BA0261F-2A02-0448-6E24-34A2976485FB}"/>
              </a:ext>
            </a:extLst>
          </p:cNvPr>
          <p:cNvSpPr txBox="1"/>
          <p:nvPr/>
        </p:nvSpPr>
        <p:spPr>
          <a:xfrm>
            <a:off x="6283264" y="1519197"/>
            <a:ext cx="2826241" cy="36004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400"/>
              <a:t>Charges </a:t>
            </a:r>
            <a:r>
              <a:rPr lang="fr-FR" sz="1400" dirty="0"/>
              <a:t>d’exploitation</a:t>
            </a:r>
            <a:endParaRPr kumimoji="0" lang="de-CH" sz="1400" b="0" i="0" u="none" strike="noStrike" kern="1200" cap="none" spc="0" normalizeH="0" baseline="0" noProof="0" dirty="0">
              <a:ln>
                <a:noFill/>
              </a:ln>
              <a:solidFill>
                <a:srgbClr val="444444"/>
              </a:solidFill>
              <a:effectLst/>
              <a:uLnTx/>
              <a:uFillTx/>
              <a:latin typeface="SBB Light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032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E3CFA73-2A76-4C1B-B41C-E48921A62D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2f5c8543-cf23-4718-a3b8-32b0a91d511a"/>
    <ds:schemaRef ds:uri="96e82a89-ba48-4728-b345-cf206dbec8f1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19</Words>
  <Application>Microsoft Office PowerPoint</Application>
  <PresentationFormat>Breitbild</PresentationFormat>
  <Paragraphs>5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PowerPoint-Präsentation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Personenverkehrsnachfrage in Europa._x000b_</dc:title>
  <dc:creator>Meyer Raphael (KOM-PGA-VSF)</dc:creator>
  <cp:lastModifiedBy>Weigel Stefan (PAR-EPS)</cp:lastModifiedBy>
  <cp:revision>58</cp:revision>
  <dcterms:created xsi:type="dcterms:W3CDTF">2020-09-30T11:00:09Z</dcterms:created>
  <dcterms:modified xsi:type="dcterms:W3CDTF">2026-03-03T13:12:35Z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