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0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8:46.043" v="16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8:46.043" v="16" actId="27918"/>
        <pc:sldMkLst>
          <pc:docMk/>
          <pc:sldMk cId="57003221" sldId="400"/>
        </pc:sldMkLst>
        <pc:spChg chg="mod">
          <ac:chgData name="Weigel Stefan (PAR-EPS)" userId="fd3b2067-2981-4ad8-bf3a-d2e1004e4fa8" providerId="ADAL" clId="{A4CFA2F4-FF8D-446B-B271-6DF568DBEADA}" dt="2026-02-12T08:07:39.482" v="7" actId="20577"/>
          <ac:spMkLst>
            <pc:docMk/>
            <pc:sldMk cId="57003221" sldId="400"/>
            <ac:spMk id="10" creationId="{A424E1BC-05C2-425D-871B-AFDD25022AB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2583198948716348"/>
          <c:w val="0.80645743150249427"/>
          <c:h val="0.58900002153073283"/>
        </c:manualLayout>
      </c:layout>
      <c:doughnutChart>
        <c:varyColors val="1"/>
        <c:ser>
          <c:idx val="8"/>
          <c:order val="0"/>
          <c:tx>
            <c:strRef>
              <c:f>data!$A$2</c:f>
              <c:strCache>
                <c:ptCount val="1"/>
                <c:pt idx="0">
                  <c:v>Identifier</c:v>
                </c:pt>
              </c:strCache>
            </c:strRef>
          </c:tx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82-494C-8C9A-52E95D3FDF26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82-494C-8C9A-52E95D3FDF26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82-494C-8C9A-52E95D3FDF26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82-494C-8C9A-52E95D3FDF26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82-494C-8C9A-52E95D3FDF26}"/>
              </c:ext>
            </c:extLst>
          </c:dPt>
          <c:cat>
            <c:strRef>
              <c:f>data!$F$3:$F$7</c:f>
              <c:strCache>
                <c:ptCount val="5"/>
                <c:pt idx="0">
                  <c:v>42% – Ricavo da traffico</c:v>
                </c:pt>
                <c:pt idx="1">
                  <c:v>6% – Ricavi locativi immobili</c:v>
                </c:pt>
                <c:pt idx="2">
                  <c:v>12% – Ricavi complementari</c:v>
                </c:pt>
                <c:pt idx="3">
                  <c:v>12% – Prestazioni proprie</c:v>
                </c:pt>
                <c:pt idx="4">
                  <c:v>27% – Prestazioni dei poteri pubblici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4956.8073747020399</c:v>
                </c:pt>
                <c:pt idx="1">
                  <c:v>742.96468028659501</c:v>
                </c:pt>
                <c:pt idx="2">
                  <c:v>1402.5437542682</c:v>
                </c:pt>
                <c:pt idx="3">
                  <c:v>1458.0204300400001</c:v>
                </c:pt>
                <c:pt idx="4">
                  <c:v>3122.0523444062401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82-494C-8C9A-52E95D3FD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"/>
          <c:y val="0.7780772617578785"/>
          <c:w val="0.64230900006670433"/>
          <c:h val="0.18485776396404879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4313050750492082"/>
          <c:w val="0.786749199244825"/>
          <c:h val="0.57871019757027164"/>
        </c:manualLayout>
      </c:layout>
      <c:doughnutChart>
        <c:varyColors val="1"/>
        <c:ser>
          <c:idx val="8"/>
          <c:order val="0"/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45-4689-BDD6-B55B5B4ABA67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45-4689-BDD6-B55B5B4ABA67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45-4689-BDD6-B55B5B4ABA67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45-4689-BDD6-B55B5B4ABA67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45-4689-BDD6-B55B5B4ABA67}"/>
              </c:ext>
            </c:extLst>
          </c:dPt>
          <c:cat>
            <c:strRef>
              <c:f>data!$F$3:$F$7</c:f>
              <c:strCache>
                <c:ptCount val="5"/>
                <c:pt idx="0">
                  <c:v>40% – Costi del personale</c:v>
                </c:pt>
                <c:pt idx="1">
                  <c:v>9% – Costi del materiale</c:v>
                </c:pt>
                <c:pt idx="2">
                  <c:v>11% – Prestazioni d’esercizio e manutenzione di terzi</c:v>
                </c:pt>
                <c:pt idx="3">
                  <c:v>16% – Altro</c:v>
                </c:pt>
                <c:pt idx="4">
                  <c:v>24% – Ammortamenti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-4466.9355092994001</c:v>
                </c:pt>
                <c:pt idx="1">
                  <c:v>-966.60982048359699</c:v>
                </c:pt>
                <c:pt idx="2">
                  <c:v>-1185.9344655597599</c:v>
                </c:pt>
                <c:pt idx="3">
                  <c:v>-1755.8557607334999</c:v>
                </c:pt>
                <c:pt idx="4">
                  <c:v>-2693.6860188369901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1445-4689-BDD6-B55B5B4AB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1.2482095255431286E-2"/>
          <c:y val="0.78130886993356086"/>
          <c:w val="0.83916952161053382"/>
          <c:h val="0.18497931072011867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DECC79-EE51-48EB-A65E-A2A214B69F64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293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19789262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9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9B23B171-CA74-4173-BBA6-57F61B8D6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576452"/>
              </p:ext>
            </p:extLst>
          </p:nvPr>
        </p:nvGraphicFramePr>
        <p:xfrm>
          <a:off x="1964574" y="1188054"/>
          <a:ext cx="4002737" cy="548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CB25D658-4CAC-4D7D-8D2D-42B74A2C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859188"/>
              </p:ext>
            </p:extLst>
          </p:nvPr>
        </p:nvGraphicFramePr>
        <p:xfrm>
          <a:off x="6282877" y="1081261"/>
          <a:ext cx="4109246" cy="5586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424E1BC-05C2-425D-871B-AFDD25022AB3}"/>
              </a:ext>
            </a:extLst>
          </p:cNvPr>
          <p:cNvSpPr txBox="1">
            <a:spLocks/>
          </p:cNvSpPr>
          <p:nvPr/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 spc="60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Ricavo e costi d’esercizio </a:t>
            </a:r>
            <a:r>
              <a:rPr lang="it-IT"/>
              <a:t>nel 2025.</a:t>
            </a:r>
            <a:endParaRPr lang="de-CH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2A937B8-76F1-40F4-B147-42962D317536}"/>
              </a:ext>
            </a:extLst>
          </p:cNvPr>
          <p:cNvSpPr txBox="1">
            <a:spLocks/>
          </p:cNvSpPr>
          <p:nvPr/>
        </p:nvSpPr>
        <p:spPr>
          <a:xfrm>
            <a:off x="9016079" y="6184283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CH" sz="1100" kern="0" dirty="0">
                <a:solidFill>
                  <a:srgbClr val="444444"/>
                </a:solidFill>
              </a:rPr>
              <a:t>reporting.sbb.ch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43344F4-A034-7D33-F058-5575A1C63D0F}"/>
              </a:ext>
            </a:extLst>
          </p:cNvPr>
          <p:cNvSpPr txBox="1"/>
          <p:nvPr/>
        </p:nvSpPr>
        <p:spPr>
          <a:xfrm>
            <a:off x="1955800" y="152114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CH" sz="1400" b="0" i="0" u="none" strike="noStrike" kern="1200" cap="none" spc="0" normalizeH="0" baseline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Ricavo d’esercizio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A8E71A2-2A32-3F65-6256-CD1746269271}"/>
              </a:ext>
            </a:extLst>
          </p:cNvPr>
          <p:cNvSpPr txBox="1"/>
          <p:nvPr/>
        </p:nvSpPr>
        <p:spPr>
          <a:xfrm>
            <a:off x="6283264" y="1519197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dirty="0"/>
              <a:t>Costi d’esercizio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3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F952AEC0-806D-4240-84CD-24E34204D6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17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PowerPoint-Präsentation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Personenverkehrsnachfrage in Europa._x000b_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