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F6F6F6"/>
    <a:srgbClr val="444444"/>
    <a:srgbClr val="E5E5E5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9:11.864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19:11.864" v="5" actId="27918"/>
        <pc:sldMkLst>
          <pc:docMk/>
          <pc:sldMk cId="3613367002" sldId="40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08917430735263E-2"/>
          <c:y val="0.13279676246680386"/>
          <c:w val="0.90365307677911244"/>
          <c:h val="0.66844629832116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Konzernergebnis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A8A8A8"/>
              </a:solidFill>
            </c:spPr>
            <c:extLst>
              <c:ext xmlns:c16="http://schemas.microsoft.com/office/drawing/2014/chart" uri="{C3380CC4-5D6E-409C-BE32-E72D297353CC}">
                <c16:uniqueId val="{00000009-BF2A-4774-B694-5AFB2344A67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F2A-4774-B694-5AFB2344A67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F2A-4774-B694-5AFB2344A67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F2A-4774-B694-5AFB2344A678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F2A-4774-B694-5AFB2344A678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F2A-4774-B694-5AFB2344A67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F2A-4774-B694-5AFB2344A678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F2A-4774-B694-5AFB2344A678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F2A-4774-B694-5AFB2344A678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F2A-4774-B694-5AFB2344A67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2E8-444B-A150-582B1759E386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0.0</c:formatCode>
                <c:ptCount val="11"/>
                <c:pt idx="0">
                  <c:v>245.66372648999999</c:v>
                </c:pt>
                <c:pt idx="1">
                  <c:v>380.637372325878</c:v>
                </c:pt>
                <c:pt idx="2">
                  <c:v>398.95878820453299</c:v>
                </c:pt>
                <c:pt idx="3">
                  <c:v>568.40585356027998</c:v>
                </c:pt>
                <c:pt idx="4">
                  <c:v>463.48435327405701</c:v>
                </c:pt>
                <c:pt idx="5">
                  <c:v>-617.01844565235501</c:v>
                </c:pt>
                <c:pt idx="6">
                  <c:v>-325.330509616754</c:v>
                </c:pt>
                <c:pt idx="7">
                  <c:v>-245.36702553034399</c:v>
                </c:pt>
                <c:pt idx="8">
                  <c:v>266.53405112842398</c:v>
                </c:pt>
                <c:pt idx="9">
                  <c:v>275.00206181303503</c:v>
                </c:pt>
                <c:pt idx="10">
                  <c:v>495.57888916518698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8-444B-A150-582B1759E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99424"/>
        <c:axId val="129000960"/>
      </c:barChart>
      <c:catAx>
        <c:axId val="12899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9000960"/>
        <c:crosses val="autoZero"/>
        <c:auto val="1"/>
        <c:lblAlgn val="ctr"/>
        <c:lblOffset val="100"/>
        <c:noMultiLvlLbl val="0"/>
      </c:catAx>
      <c:valAx>
        <c:axId val="129000960"/>
        <c:scaling>
          <c:orientation val="minMax"/>
          <c:max val="800"/>
          <c:min val="-8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##0;\−#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8999424"/>
        <c:crosses val="autoZero"/>
        <c:crossBetween val="between"/>
        <c:maj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0.06424</cdr:x>
      <cdr:y>0.08288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566"/>
          <a:ext cx="592076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900" dirty="0">
              <a:solidFill>
                <a:schemeClr val="tx2"/>
              </a:solidFill>
            </a:rPr>
            <a:t>Mio. </a:t>
          </a:r>
          <a:r>
            <a:rPr lang="de-CH" dirty="0">
              <a:solidFill>
                <a:schemeClr val="tx2"/>
              </a:solidFill>
            </a:rPr>
            <a:t>CHF</a:t>
          </a:r>
          <a:endParaRPr lang="de-CH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7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92046CFF-74E2-4454-B6E3-B6BB8B051F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92046CFF-74E2-4454-B6E3-B6BB8B051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Konzernergebnis SBB.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842833525"/>
              </p:ext>
            </p:extLst>
          </p:nvPr>
        </p:nvGraphicFramePr>
        <p:xfrm>
          <a:off x="1487488" y="1875484"/>
          <a:ext cx="9217025" cy="400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B4B6626-9A0F-4741-8F83-BF160AB04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10756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613367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C92506-74D3-437C-A9C3-F0E61B7D2C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Konzernergebnis SBB.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Konzernergebnis SBB.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