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5A5A5A"/>
    <a:srgbClr val="444444"/>
    <a:srgbClr val="E5E5E5"/>
    <a:srgbClr val="A8A8A8"/>
    <a:srgbClr val="8D8D8D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1:10.128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21:10.128" v="5" actId="27918"/>
        <pc:sldMkLst>
          <pc:docMk/>
          <pc:sldMk cId="2543225151" sldId="40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08993317673928E-2"/>
          <c:y val="8.0370869853826174E-2"/>
          <c:w val="0.81131701407868118"/>
          <c:h val="0.7473885747673962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Passenger Services Markets and Passenger Services Production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#,##0.000</c:formatCode>
                <c:ptCount val="11"/>
                <c:pt idx="0">
                  <c:v>0.8283368277230001</c:v>
                </c:pt>
                <c:pt idx="1">
                  <c:v>0.57791295489000005</c:v>
                </c:pt>
                <c:pt idx="2">
                  <c:v>0.72153651090999993</c:v>
                </c:pt>
                <c:pt idx="3">
                  <c:v>0.75046792439999999</c:v>
                </c:pt>
                <c:pt idx="4">
                  <c:v>0.89454509217</c:v>
                </c:pt>
                <c:pt idx="5">
                  <c:v>1.1871844599050101</c:v>
                </c:pt>
                <c:pt idx="6">
                  <c:v>0.93675952575999999</c:v>
                </c:pt>
                <c:pt idx="7">
                  <c:v>0.80510579250657099</c:v>
                </c:pt>
                <c:pt idx="8">
                  <c:v>0.68115935371000003</c:v>
                </c:pt>
                <c:pt idx="9">
                  <c:v>0.99635057498000001</c:v>
                </c:pt>
                <c:pt idx="10">
                  <c:v>1.1416788441300001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Real Estate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#,##0.000</c:formatCode>
                <c:ptCount val="11"/>
                <c:pt idx="0">
                  <c:v>0.55061685219000001</c:v>
                </c:pt>
                <c:pt idx="1">
                  <c:v>0.55449757157000001</c:v>
                </c:pt>
                <c:pt idx="2">
                  <c:v>0.68340522972999995</c:v>
                </c:pt>
                <c:pt idx="3">
                  <c:v>0.61872345032999998</c:v>
                </c:pt>
                <c:pt idx="4">
                  <c:v>0.58587582732999999</c:v>
                </c:pt>
                <c:pt idx="5">
                  <c:v>0.46327612801000001</c:v>
                </c:pt>
                <c:pt idx="6">
                  <c:v>0.41223381136000004</c:v>
                </c:pt>
                <c:pt idx="7">
                  <c:v>0.50162527670000001</c:v>
                </c:pt>
                <c:pt idx="8">
                  <c:v>0.57835182270999996</c:v>
                </c:pt>
                <c:pt idx="9">
                  <c:v>0.46478766754</c:v>
                </c:pt>
                <c:pt idx="10">
                  <c:v>0.5947693154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Freight Section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#,##0.000</c:formatCode>
                <c:ptCount val="11"/>
                <c:pt idx="0">
                  <c:v>2.7714453720000001E-2</c:v>
                </c:pt>
                <c:pt idx="1">
                  <c:v>1.8395506739999998E-2</c:v>
                </c:pt>
                <c:pt idx="2">
                  <c:v>3.0482708840000001E-2</c:v>
                </c:pt>
                <c:pt idx="3">
                  <c:v>3.3709855660000003E-2</c:v>
                </c:pt>
                <c:pt idx="4">
                  <c:v>3.41360847E-2</c:v>
                </c:pt>
                <c:pt idx="5">
                  <c:v>3.7950270030480501E-2</c:v>
                </c:pt>
                <c:pt idx="6">
                  <c:v>3.1848191114242905E-2</c:v>
                </c:pt>
                <c:pt idx="7">
                  <c:v>1.7805723632602698E-2</c:v>
                </c:pt>
                <c:pt idx="8">
                  <c:v>2.3656667707650202E-2</c:v>
                </c:pt>
                <c:pt idx="9">
                  <c:v>4.7227550200000003E-2</c:v>
                </c:pt>
                <c:pt idx="10">
                  <c:v>1.305916778E-2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3"/>
          <c:order val="3"/>
          <c:tx>
            <c:strRef>
              <c:f>data!$F$8</c:f>
              <c:strCache>
                <c:ptCount val="1"/>
                <c:pt idx="0">
                  <c:v>Infrastructure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#,##0.000</c:formatCode>
                <c:ptCount val="11"/>
                <c:pt idx="0">
                  <c:v>2.1402772349300001</c:v>
                </c:pt>
                <c:pt idx="1">
                  <c:v>5.7711939926399998</c:v>
                </c:pt>
                <c:pt idx="2">
                  <c:v>2.0749476292</c:v>
                </c:pt>
                <c:pt idx="3">
                  <c:v>2.1382653223300001</c:v>
                </c:pt>
                <c:pt idx="4">
                  <c:v>2.9930333324100005</c:v>
                </c:pt>
                <c:pt idx="5">
                  <c:v>3.6330772980699999</c:v>
                </c:pt>
                <c:pt idx="6">
                  <c:v>2.0585050420300002</c:v>
                </c:pt>
                <c:pt idx="7">
                  <c:v>3.0301850943600002</c:v>
                </c:pt>
                <c:pt idx="8">
                  <c:v>2.36938620957</c:v>
                </c:pt>
                <c:pt idx="9">
                  <c:v>2.3203278421499998</c:v>
                </c:pt>
                <c:pt idx="10">
                  <c:v>2.5712875725700002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53-422A-9B9D-A6EAA6FFB23D}"/>
            </c:ext>
          </c:extLst>
        </c:ser>
        <c:ser>
          <c:idx val="4"/>
          <c:order val="4"/>
          <c:tx>
            <c:strRef>
              <c:f>data!$G$8</c:f>
              <c:strCache>
                <c:ptCount val="1"/>
                <c:pt idx="0">
                  <c:v>Group-level units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#,##0.000</c:formatCode>
                <c:ptCount val="11"/>
                <c:pt idx="0">
                  <c:v>4.939953129E-2</c:v>
                </c:pt>
                <c:pt idx="1">
                  <c:v>3.3320021060000003E-2</c:v>
                </c:pt>
                <c:pt idx="2">
                  <c:v>2.878219374E-2</c:v>
                </c:pt>
                <c:pt idx="3">
                  <c:v>2.2944197750000003E-2</c:v>
                </c:pt>
                <c:pt idx="4">
                  <c:v>2.6484992200000002E-2</c:v>
                </c:pt>
                <c:pt idx="5">
                  <c:v>2.0499518179999999E-2</c:v>
                </c:pt>
                <c:pt idx="6">
                  <c:v>3.0299639320000002E-2</c:v>
                </c:pt>
                <c:pt idx="7">
                  <c:v>3.7238405299999999E-2</c:v>
                </c:pt>
                <c:pt idx="8">
                  <c:v>4.3917000669999998E-2</c:v>
                </c:pt>
                <c:pt idx="9">
                  <c:v>4.1738078330000004E-2</c:v>
                </c:pt>
                <c:pt idx="10">
                  <c:v>4.5775818090000003E-2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853-422A-9B9D-A6EAA6FFB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8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6041216"/>
        <c:crosses val="autoZero"/>
        <c:crossBetween val="between"/>
        <c:majorUnit val="2"/>
      </c:valAx>
    </c:plotArea>
    <c:legend>
      <c:legendPos val="b"/>
      <c:layout>
        <c:manualLayout>
          <c:xMode val="edge"/>
          <c:yMode val="edge"/>
          <c:x val="7.0197712152772651E-2"/>
          <c:y val="0.95380044170049172"/>
          <c:w val="0.82513027334997757"/>
          <c:h val="4.5279788943638502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0.02239</cdr:y>
    </cdr:from>
    <cdr:to>
      <cdr:x>0.07126</cdr:x>
      <cdr:y>0.08297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89438"/>
          <a:ext cx="723522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CHF </a:t>
          </a:r>
          <a:r>
            <a:rPr lang="de-CH" sz="1100" dirty="0" err="1"/>
            <a:t>billion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2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60" imgH="359" progId="TCLayout.ActiveDocument.1">
                  <p:embed/>
                </p:oleObj>
              </mc:Choice>
              <mc:Fallback>
                <p:oleObj name="think-cell Folie" r:id="rId4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Additions to assets reflected in the balance sheet.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568333712"/>
              </p:ext>
            </p:extLst>
          </p:nvPr>
        </p:nvGraphicFramePr>
        <p:xfrm>
          <a:off x="1487488" y="1881188"/>
          <a:ext cx="10153650" cy="3994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383033" y="6083636"/>
            <a:ext cx="6921695" cy="37672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lvl="0">
              <a:defRPr/>
            </a:pPr>
            <a:r>
              <a:rPr lang="en-GB" sz="1100" dirty="0" err="1">
                <a:solidFill>
                  <a:srgbClr val="444444"/>
                </a:solidFill>
                <a:cs typeface="Arial" pitchFamily="34" charset="0"/>
              </a:rPr>
              <a:t>Capitalisable</a:t>
            </a:r>
            <a:r>
              <a:rPr lang="en-GB" sz="1100" dirty="0">
                <a:solidFill>
                  <a:srgbClr val="444444"/>
                </a:solidFill>
                <a:cs typeface="Arial" pitchFamily="34" charset="0"/>
              </a:rPr>
              <a:t> additions to fixed and intangible assets reflected in the balance sheet.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3D334280-6DD2-4055-8D55-795F939CC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9921" y="61013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5432251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2539518-25C0-4EC0-B2F9-A9961C33DC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43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Additions to assets reflected in the balance sheet.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Additions to assets reflected in the balance sheet.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2026-03-03T13:13:48Z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