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398" r:id="rId7"/>
  </p:sldIdLst>
  <p:sldSz cx="12192000" cy="6858000"/>
  <p:notesSz cx="7104063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444444"/>
    <a:srgbClr val="EB0000"/>
    <a:srgbClr val="727272"/>
    <a:srgbClr val="BDBDBD"/>
    <a:srgbClr val="E5E5E5"/>
    <a:srgbClr val="D9D9D9"/>
    <a:srgbClr val="C60018"/>
    <a:srgbClr val="A20013"/>
    <a:srgbClr val="A8A8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22:52.946" v="28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8:22:52.946" v="28" actId="27918"/>
        <pc:sldMkLst>
          <pc:docMk/>
          <pc:sldMk cId="2131180641" sldId="398"/>
        </pc:sldMkLst>
        <pc:spChg chg="mod">
          <ac:chgData name="Weigel Stefan (PAR-EPS)" userId="fd3b2067-2981-4ad8-bf3a-d2e1004e4fa8" providerId="ADAL" clId="{A4CFA2F4-FF8D-446B-B271-6DF568DBEADA}" dt="2026-01-14T13:59:42.034" v="1" actId="20577"/>
          <ac:spMkLst>
            <pc:docMk/>
            <pc:sldMk cId="2131180641" sldId="398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1-14T14:00:48.823" v="24" actId="20577"/>
          <ac:spMkLst>
            <pc:docMk/>
            <pc:sldMk cId="2131180641" sldId="398"/>
            <ac:spMk id="11" creationId="{84F82B92-ACCD-41AC-8B9B-F49F946956E6}"/>
          </ac:spMkLst>
        </pc:spChg>
        <pc:graphicFrameChg chg="mod">
          <ac:chgData name="Weigel Stefan (PAR-EPS)" userId="fd3b2067-2981-4ad8-bf3a-d2e1004e4fa8" providerId="ADAL" clId="{A4CFA2F4-FF8D-446B-B271-6DF568DBEADA}" dt="2026-01-14T14:04:48.427" v="25" actId="207"/>
          <ac:graphicFrameMkLst>
            <pc:docMk/>
            <pc:sldMk cId="2131180641" sldId="398"/>
            <ac:graphicFrameMk id="8" creationId="{6973129B-3766-41C3-BD0F-FBF7F523AB4F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900244384711989"/>
          <c:y val="8.9015694025901065E-2"/>
          <c:w val="0.76219289846778104"/>
          <c:h val="0.7558312001123315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data!$H$2</c:f>
              <c:strCache>
                <c:ptCount val="1"/>
                <c:pt idx="0">
                  <c:v>Switzerland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C15-44C7-B782-A061291EEFA2}"/>
              </c:ext>
            </c:extLst>
          </c:dPt>
          <c:cat>
            <c:strRef>
              <c:f>data!$G$3:$G$10</c:f>
              <c:strCache>
                <c:ptCount val="8"/>
                <c:pt idx="0">
                  <c:v>Energy and energy installations</c:v>
                </c:pt>
                <c:pt idx="1">
                  <c:v>Not classified</c:v>
                </c:pt>
                <c:pt idx="2">
                  <c:v>Structural engineering</c:v>
                </c:pt>
                <c:pt idx="3">
                  <c:v>ICT &amp; material</c:v>
                </c:pt>
                <c:pt idx="4">
                  <c:v>Installations</c:v>
                </c:pt>
                <c:pt idx="5">
                  <c:v>Vehicles</c:v>
                </c:pt>
                <c:pt idx="6">
                  <c:v>Services</c:v>
                </c:pt>
                <c:pt idx="7">
                  <c:v>Civil engineering</c:v>
                </c:pt>
              </c:strCache>
            </c:strRef>
          </c:cat>
          <c:val>
            <c:numRef>
              <c:f>data!$H$3:$H$10</c:f>
              <c:numCache>
                <c:formatCode>#,##0.00</c:formatCode>
                <c:ptCount val="8"/>
                <c:pt idx="0">
                  <c:v>9.0497456700000006E-2</c:v>
                </c:pt>
                <c:pt idx="1">
                  <c:v>0.37461022549999901</c:v>
                </c:pt>
                <c:pt idx="2">
                  <c:v>0.48355628087999997</c:v>
                </c:pt>
                <c:pt idx="3">
                  <c:v>0.58181611321000004</c:v>
                </c:pt>
                <c:pt idx="4">
                  <c:v>0.73910824021999899</c:v>
                </c:pt>
                <c:pt idx="5">
                  <c:v>0.79013826178000002</c:v>
                </c:pt>
                <c:pt idx="6">
                  <c:v>1.0682132013700001</c:v>
                </c:pt>
                <c:pt idx="7">
                  <c:v>1.55570201999999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15-44C7-B782-A061291EEFA2}"/>
            </c:ext>
          </c:extLst>
        </c:ser>
        <c:ser>
          <c:idx val="1"/>
          <c:order val="1"/>
          <c:tx>
            <c:strRef>
              <c:f>data!$I$2</c:f>
              <c:strCache>
                <c:ptCount val="1"/>
                <c:pt idx="0">
                  <c:v>Other countries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</c:spPr>
          <c:invertIfNegative val="0"/>
          <c:cat>
            <c:strRef>
              <c:f>data!$G$3:$G$10</c:f>
              <c:strCache>
                <c:ptCount val="8"/>
                <c:pt idx="0">
                  <c:v>Energy and energy installations</c:v>
                </c:pt>
                <c:pt idx="1">
                  <c:v>Not classified</c:v>
                </c:pt>
                <c:pt idx="2">
                  <c:v>Structural engineering</c:v>
                </c:pt>
                <c:pt idx="3">
                  <c:v>ICT &amp; material</c:v>
                </c:pt>
                <c:pt idx="4">
                  <c:v>Installations</c:v>
                </c:pt>
                <c:pt idx="5">
                  <c:v>Vehicles</c:v>
                </c:pt>
                <c:pt idx="6">
                  <c:v>Services</c:v>
                </c:pt>
                <c:pt idx="7">
                  <c:v>Civil engineering</c:v>
                </c:pt>
              </c:strCache>
            </c:strRef>
          </c:cat>
          <c:val>
            <c:numRef>
              <c:f>data!$I$3:$I$10</c:f>
              <c:numCache>
                <c:formatCode>#,##0.00</c:formatCode>
                <c:ptCount val="8"/>
                <c:pt idx="0">
                  <c:v>1.2735279280000001E-2</c:v>
                </c:pt>
                <c:pt idx="1">
                  <c:v>2.2372274720000002E-2</c:v>
                </c:pt>
                <c:pt idx="2">
                  <c:v>1.21539961E-3</c:v>
                </c:pt>
                <c:pt idx="3">
                  <c:v>7.6366637209999991E-2</c:v>
                </c:pt>
                <c:pt idx="4">
                  <c:v>0.21131391513</c:v>
                </c:pt>
                <c:pt idx="5">
                  <c:v>0.18640991085</c:v>
                </c:pt>
                <c:pt idx="6">
                  <c:v>9.8588534929999999E-2</c:v>
                </c:pt>
                <c:pt idx="7">
                  <c:v>9.17986519E-2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C15-44C7-B782-A061291EEF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124205696"/>
        <c:axId val="124203776"/>
      </c:barChart>
      <c:valAx>
        <c:axId val="124203776"/>
        <c:scaling>
          <c:orientation val="minMax"/>
          <c:max val="2"/>
          <c:min val="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0.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124205696"/>
        <c:crosses val="autoZero"/>
        <c:crossBetween val="between"/>
        <c:majorUnit val="0.5"/>
      </c:valAx>
      <c:catAx>
        <c:axId val="1242056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>
            <a:solidFill>
              <a:schemeClr val="tx2"/>
            </a:solidFill>
          </a:ln>
        </c:spPr>
        <c:txPr>
          <a:bodyPr rot="0" vert="horz" anchor="ctr" anchorCtr="1"/>
          <a:lstStyle/>
          <a:p>
            <a:pPr algn="just"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124203776"/>
        <c:crosses val="autoZero"/>
        <c:auto val="0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28147032258239507"/>
          <c:y val="0.91024550943477744"/>
          <c:w val="0.28898822757751641"/>
          <c:h val="4.5279788943638502E-2"/>
        </c:manualLayout>
      </c:layout>
      <c:overlay val="0"/>
      <c:txPr>
        <a:bodyPr/>
        <a:lstStyle/>
        <a:p>
          <a:pPr>
            <a:defRPr sz="1100">
              <a:solidFill>
                <a:schemeClr val="tx2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0.91211</cdr:x>
      <cdr:y>0.01365</cdr:y>
    </cdr:from>
    <cdr:to>
      <cdr:x>0.99061</cdr:x>
      <cdr:y>0.06592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8406941" y="63181"/>
          <a:ext cx="723536" cy="24196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CH" sz="1100" dirty="0"/>
            <a:t>CHF </a:t>
          </a:r>
          <a:r>
            <a:rPr lang="de-CH" sz="1100" dirty="0" err="1"/>
            <a:t>billion</a:t>
          </a:r>
          <a:endParaRPr lang="de-CH" sz="11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SBB • Division • Abteilung oder Bereich • DD.MM.YY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26404-58E8-4486-905C-9BBBD7B83F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998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441158"/>
          </a:xfrm>
        </p:spPr>
        <p:txBody>
          <a:bodyPr/>
          <a:lstStyle/>
          <a:p>
            <a:r>
              <a:rPr lang="en-US" dirty="0"/>
              <a:t>SBB as a purchaser in 2025</a:t>
            </a:r>
            <a:r>
              <a:rPr lang="de-CH" dirty="0"/>
              <a:t>.</a:t>
            </a:r>
            <a:br>
              <a:rPr lang="de-CH" dirty="0"/>
            </a:br>
            <a:endParaRPr lang="de-CH" sz="1400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E60A944-7104-442D-B06A-85C82561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875749"/>
            <a:ext cx="1727767" cy="170649"/>
          </a:xfrm>
        </p:spPr>
        <p:txBody>
          <a:bodyPr/>
          <a:lstStyle/>
          <a:p>
            <a:pPr algn="r"/>
            <a:r>
              <a:rPr lang="de-CH" sz="1100" kern="0" spc="0" dirty="0">
                <a:solidFill>
                  <a:srgbClr val="444444"/>
                </a:solidFill>
              </a:rPr>
              <a:t>reporting.sbb.ch</a:t>
            </a:r>
          </a:p>
        </p:txBody>
      </p:sp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6973129B-3766-41C3-BD0F-FBF7F523AB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7166921"/>
              </p:ext>
            </p:extLst>
          </p:nvPr>
        </p:nvGraphicFramePr>
        <p:xfrm>
          <a:off x="1487488" y="1247776"/>
          <a:ext cx="9217025" cy="4629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feld 10">
            <a:extLst>
              <a:ext uri="{FF2B5EF4-FFF2-40B4-BE49-F238E27FC236}">
                <a16:creationId xmlns:a16="http://schemas.microsoft.com/office/drawing/2014/main" id="{84F82B92-ACCD-41AC-8B9B-F49F946956E6}"/>
              </a:ext>
            </a:extLst>
          </p:cNvPr>
          <p:cNvSpPr txBox="1"/>
          <p:nvPr/>
        </p:nvSpPr>
        <p:spPr>
          <a:xfrm>
            <a:off x="1487487" y="6092825"/>
            <a:ext cx="9217025" cy="578428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r>
              <a:rPr lang="en-US" sz="1100" dirty="0">
                <a:solidFill>
                  <a:schemeClr val="tx2"/>
                </a:solidFill>
                <a:latin typeface="+mj-lt"/>
                <a:cs typeface="Arial" pitchFamily="34" charset="0"/>
              </a:rPr>
              <a:t>Purchasing volume for 2025: CHF 6.38 billion in total, of which 89% was assigned to suppliers in Switzerland. </a:t>
            </a:r>
            <a:r>
              <a:rPr lang="en-US" sz="1100">
                <a:solidFill>
                  <a:schemeClr val="tx2"/>
                </a:solidFill>
                <a:latin typeface="+mj-lt"/>
                <a:cs typeface="Arial" pitchFamily="34" charset="0"/>
              </a:rPr>
              <a:t>14,627 </a:t>
            </a:r>
            <a:r>
              <a:rPr lang="en-US" sz="1100" dirty="0">
                <a:solidFill>
                  <a:schemeClr val="tx2"/>
                </a:solidFill>
                <a:latin typeface="+mj-lt"/>
                <a:cs typeface="Arial" pitchFamily="34" charset="0"/>
              </a:rPr>
              <a:t>suppliers, of </a:t>
            </a:r>
            <a:r>
              <a:rPr lang="en-US" sz="1100">
                <a:solidFill>
                  <a:schemeClr val="tx2"/>
                </a:solidFill>
                <a:latin typeface="+mj-lt"/>
                <a:cs typeface="Arial" pitchFamily="34" charset="0"/>
              </a:rPr>
              <a:t>which 91% </a:t>
            </a:r>
            <a:r>
              <a:rPr lang="en-US" sz="1100" dirty="0">
                <a:solidFill>
                  <a:schemeClr val="tx2"/>
                </a:solidFill>
                <a:latin typeface="+mj-lt"/>
                <a:cs typeface="Arial" pitchFamily="34" charset="0"/>
              </a:rPr>
              <a:t>in Switzerland. (Only includes billers with a purchasing volume of more than CHF 2,000.)</a:t>
            </a:r>
          </a:p>
        </p:txBody>
      </p:sp>
      <p:sp>
        <p:nvSpPr>
          <p:cNvPr id="3" name="Metadata">
            <a:extLst>
              <a:ext uri="{FF2B5EF4-FFF2-40B4-BE49-F238E27FC236}">
                <a16:creationId xmlns:a16="http://schemas.microsoft.com/office/drawing/2014/main" id="{3CE2534E-B1A7-A9E6-615D-864B28F50FD4}"/>
              </a:ext>
            </a:extLst>
          </p:cNvPr>
          <p:cNvSpPr/>
          <p:nvPr/>
        </p:nvSpPr>
        <p:spPr>
          <a:xfrm>
            <a:off x="12700" y="6540500"/>
            <a:ext cx="3810000" cy="3175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de-CH" sz="8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1806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96e82a89-ba48-4728-b345-cf206dbec8f1"/>
    <ds:schemaRef ds:uri="2f5c8543-cf23-4718-a3b8-32b0a91d511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BD1D2B-0A2C-4107-9890-A341162310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75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SBB as a purchaser in 2025. 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SBB as a purchaser in 2024._x000b_</dc:title>
  <dc:creator>Meyer Raphael (KOM-PGA-VSF)</dc:creator>
  <cp:lastModifiedBy>Weigel Stefan (PAR-EPS)</cp:lastModifiedBy>
  <cp:revision>58</cp:revision>
  <cp:lastPrinted>2023-01-30T17:27:01Z</cp:lastPrinted>
  <dcterms:created xsi:type="dcterms:W3CDTF">2020-09-30T11:00:09Z</dcterms:created>
  <dcterms:modified xsi:type="dcterms:W3CDTF">2026-03-03T13:14:26Z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