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8" r:id="rId7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EB0000"/>
    <a:srgbClr val="727272"/>
    <a:srgbClr val="BDBDBD"/>
    <a:srgbClr val="E5E5E5"/>
    <a:srgbClr val="D9D9D9"/>
    <a:srgbClr val="C60018"/>
    <a:srgbClr val="A20013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3:52.677" v="27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3:52.677" v="27" actId="27918"/>
        <pc:sldMkLst>
          <pc:docMk/>
          <pc:sldMk cId="2131180641" sldId="398"/>
        </pc:sldMkLst>
        <pc:spChg chg="mod">
          <ac:chgData name="Weigel Stefan (PAR-EPS)" userId="fd3b2067-2981-4ad8-bf3a-d2e1004e4fa8" providerId="ADAL" clId="{A4CFA2F4-FF8D-446B-B271-6DF568DBEADA}" dt="2026-01-14T14:03:10.403" v="1" actId="20577"/>
          <ac:spMkLst>
            <pc:docMk/>
            <pc:sldMk cId="2131180641" sldId="398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4:03:30.189" v="17" actId="20577"/>
          <ac:spMkLst>
            <pc:docMk/>
            <pc:sldMk cId="2131180641" sldId="398"/>
            <ac:spMk id="11" creationId="{84F82B92-ACCD-41AC-8B9B-F49F946956E6}"/>
          </ac:spMkLst>
        </pc:spChg>
        <pc:graphicFrameChg chg="mod">
          <ac:chgData name="Weigel Stefan (PAR-EPS)" userId="fd3b2067-2981-4ad8-bf3a-d2e1004e4fa8" providerId="ADAL" clId="{A4CFA2F4-FF8D-446B-B271-6DF568DBEADA}" dt="2026-01-14T14:06:06.036" v="23" actId="207"/>
          <ac:graphicFrameMkLst>
            <pc:docMk/>
            <pc:sldMk cId="2131180641" sldId="398"/>
            <ac:graphicFrameMk id="8" creationId="{6973129B-3766-41C3-BD0F-FBF7F523AB4F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896251773213156"/>
          <c:y val="7.2554788676106846E-2"/>
          <c:w val="0.68223282458276935"/>
          <c:h val="0.77229210546212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data!$H$2</c:f>
              <c:strCache>
                <c:ptCount val="1"/>
                <c:pt idx="0">
                  <c:v>Svizzera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C15-44C7-B782-A061291EEFA2}"/>
              </c:ext>
            </c:extLst>
          </c:dPt>
          <c:cat>
            <c:strRef>
              <c:f>data!$G$3:$G$10</c:f>
              <c:strCache>
                <c:ptCount val="8"/>
                <c:pt idx="0">
                  <c:v>Energia e impianti per la fornitura di energia</c:v>
                </c:pt>
                <c:pt idx="1">
                  <c:v>Non assegnato</c:v>
                </c:pt>
                <c:pt idx="2">
                  <c:v>Edilizia del soprassuolo</c:v>
                </c:pt>
                <c:pt idx="3">
                  <c:v>ICT e materiale</c:v>
                </c:pt>
                <c:pt idx="4">
                  <c:v>Impianti</c:v>
                </c:pt>
                <c:pt idx="5">
                  <c:v>Veicoli</c:v>
                </c:pt>
                <c:pt idx="6">
                  <c:v>Servizi</c:v>
                </c:pt>
                <c:pt idx="7">
                  <c:v>Genio civile</c:v>
                </c:pt>
              </c:strCache>
            </c:strRef>
          </c:cat>
          <c:val>
            <c:numRef>
              <c:f>data!$H$3:$H$10</c:f>
              <c:numCache>
                <c:formatCode>#,##0.00</c:formatCode>
                <c:ptCount val="8"/>
                <c:pt idx="0">
                  <c:v>9.0497456700000006E-2</c:v>
                </c:pt>
                <c:pt idx="1">
                  <c:v>0.37461022549999901</c:v>
                </c:pt>
                <c:pt idx="2">
                  <c:v>0.48355628087999997</c:v>
                </c:pt>
                <c:pt idx="3">
                  <c:v>0.58181611321000004</c:v>
                </c:pt>
                <c:pt idx="4">
                  <c:v>0.73910824021999899</c:v>
                </c:pt>
                <c:pt idx="5">
                  <c:v>0.79013826178000002</c:v>
                </c:pt>
                <c:pt idx="6">
                  <c:v>1.0682132013700001</c:v>
                </c:pt>
                <c:pt idx="7">
                  <c:v>1.55570201999999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15-44C7-B782-A061291EEFA2}"/>
            </c:ext>
          </c:extLst>
        </c:ser>
        <c:ser>
          <c:idx val="1"/>
          <c:order val="1"/>
          <c:tx>
            <c:strRef>
              <c:f>data!$I$2</c:f>
              <c:strCache>
                <c:ptCount val="1"/>
                <c:pt idx="0">
                  <c:v>Estero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</c:spPr>
          <c:invertIfNegative val="0"/>
          <c:cat>
            <c:strRef>
              <c:f>data!$G$3:$G$10</c:f>
              <c:strCache>
                <c:ptCount val="8"/>
                <c:pt idx="0">
                  <c:v>Energia e impianti per la fornitura di energia</c:v>
                </c:pt>
                <c:pt idx="1">
                  <c:v>Non assegnato</c:v>
                </c:pt>
                <c:pt idx="2">
                  <c:v>Edilizia del soprassuolo</c:v>
                </c:pt>
                <c:pt idx="3">
                  <c:v>ICT e materiale</c:v>
                </c:pt>
                <c:pt idx="4">
                  <c:v>Impianti</c:v>
                </c:pt>
                <c:pt idx="5">
                  <c:v>Veicoli</c:v>
                </c:pt>
                <c:pt idx="6">
                  <c:v>Servizi</c:v>
                </c:pt>
                <c:pt idx="7">
                  <c:v>Genio civile</c:v>
                </c:pt>
              </c:strCache>
            </c:strRef>
          </c:cat>
          <c:val>
            <c:numRef>
              <c:f>data!$I$3:$I$10</c:f>
              <c:numCache>
                <c:formatCode>#,##0.00</c:formatCode>
                <c:ptCount val="8"/>
                <c:pt idx="0">
                  <c:v>1.2735279280000001E-2</c:v>
                </c:pt>
                <c:pt idx="1">
                  <c:v>2.2372274720000002E-2</c:v>
                </c:pt>
                <c:pt idx="2">
                  <c:v>1.21539961E-3</c:v>
                </c:pt>
                <c:pt idx="3">
                  <c:v>7.6366637209999991E-2</c:v>
                </c:pt>
                <c:pt idx="4">
                  <c:v>0.21131391513</c:v>
                </c:pt>
                <c:pt idx="5">
                  <c:v>0.18640991085</c:v>
                </c:pt>
                <c:pt idx="6">
                  <c:v>9.8588534929999999E-2</c:v>
                </c:pt>
                <c:pt idx="7">
                  <c:v>9.17986519E-2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15-44C7-B782-A061291EEF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4205696"/>
        <c:axId val="124203776"/>
      </c:barChart>
      <c:valAx>
        <c:axId val="124203776"/>
        <c:scaling>
          <c:orientation val="minMax"/>
          <c:max val="2"/>
          <c:min val="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5696"/>
        <c:crosses val="autoZero"/>
        <c:crossBetween val="between"/>
        <c:majorUnit val="0.5"/>
      </c:valAx>
      <c:catAx>
        <c:axId val="12420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 rot="0" vert="horz" anchor="b" anchorCtr="0"/>
          <a:lstStyle/>
          <a:p>
            <a:pPr algn="just"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24203776"/>
        <c:crosses val="autoZero"/>
        <c:auto val="0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8147032258239507"/>
          <c:y val="0.91024550943477744"/>
          <c:w val="0.28898822757751641"/>
          <c:h val="4.527978894363850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0.8996</cdr:x>
      <cdr:y>0</cdr:y>
    </cdr:from>
    <cdr:to>
      <cdr:x>0.9807</cdr:x>
      <cdr:y>0.05227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291678" y="0"/>
          <a:ext cx="747501" cy="2419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Mia di CHF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9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Die Objektfolie. </a:t>
            </a:r>
            <a:br>
              <a:rPr lang="de-CH"/>
            </a:br>
            <a:r>
              <a:rPr lang="de-CH"/>
              <a:t>Titel bitte maximal zweizeilig.</a:t>
            </a:r>
            <a:endParaRPr lang="de-C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it-IT" dirty="0"/>
              <a:t>Le FFS in qualità di committente nel 2025.</a:t>
            </a:r>
            <a:br>
              <a:rPr lang="it-IT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/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6973129B-3766-41C3-BD0F-FBF7F523AB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29168"/>
              </p:ext>
            </p:extLst>
          </p:nvPr>
        </p:nvGraphicFramePr>
        <p:xfrm>
          <a:off x="1487488" y="1247776"/>
          <a:ext cx="9217025" cy="462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7" y="6092825"/>
            <a:ext cx="9217025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it-IT" sz="1100" dirty="0">
                <a:solidFill>
                  <a:schemeClr val="tx2"/>
                </a:solidFill>
                <a:latin typeface="+mj-lt"/>
                <a:cs typeface="Arial" pitchFamily="34" charset="0"/>
              </a:rPr>
              <a:t>Volume degli acquisti nel 2025 in mia di CHF. Totale CHF 6,38 mia, di cui il 89% assegnato a fornitori con sede in Svizzera. 14 627 fornitori, di cui il 91% con sede in Svizzera (si è tenuto conto solo degli emittenti di fatture con un volume d’acquisto superiore a CHF 2000).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CE2534E-B1A7-A9E6-615D-864B28F50FD4}"/>
              </a:ext>
            </a:extLst>
          </p:cNvPr>
          <p:cNvSpPr/>
          <p:nvPr/>
        </p:nvSpPr>
        <p:spPr>
          <a:xfrm>
            <a:off x="8353140" y="314319"/>
            <a:ext cx="747568" cy="24198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80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B122F7-F235-4C63-AB52-670E249E73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92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Le FFS in qualità di committente nel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FFS in qualità di committente nel 2024._x000b_</dc:title>
  <dc:creator>Meyer Raphael (KOM-PGA-VSF)</dc:creator>
  <cp:lastModifiedBy>Weigel Stefan (PAR-EPS)</cp:lastModifiedBy>
  <cp:revision>2</cp:revision>
  <cp:lastPrinted>2024-01-31T15:32:42Z</cp:lastPrinted>
  <dcterms:created xsi:type="dcterms:W3CDTF">2020-09-30T11:00:09Z</dcterms:created>
  <dcterms:modified xsi:type="dcterms:W3CDTF">2026-03-03T13:14:44Z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