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0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521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07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  <a:srgbClr val="F6F6F6"/>
    <a:srgbClr val="E5E5E5"/>
    <a:srgbClr val="A8A8A8"/>
    <a:srgbClr val="8D8D8D"/>
    <a:srgbClr val="5A5A5A"/>
    <a:srgbClr val="BDBDBD"/>
    <a:srgbClr val="727272"/>
    <a:srgbClr val="D9D9D9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68EB77-2883-4F01-91B3-3B29107FDD64}" v="2" dt="2026-02-11T15:08:57.5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6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31" y="86"/>
      </p:cViewPr>
      <p:guideLst>
        <p:guide orient="horz" pos="3838"/>
        <p:guide pos="937"/>
        <p:guide pos="6743"/>
        <p:guide orient="horz" pos="1185"/>
        <p:guide pos="7333"/>
        <p:guide orient="horz" pos="3521"/>
        <p:guide orient="horz" pos="640"/>
        <p:guide pos="1232"/>
        <p:guide orient="horz" pos="3770"/>
        <p:guide orient="horz" pos="1412"/>
        <p:guide pos="2252"/>
        <p:guide pos="4974"/>
        <p:guide orient="horz" pos="3407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custSel modSld">
      <pc:chgData name="Weigel Stefan (PAR-EPS)" userId="fd3b2067-2981-4ad8-bf3a-d2e1004e4fa8" providerId="ADAL" clId="{A4CFA2F4-FF8D-446B-B271-6DF568DBEADA}" dt="2026-02-11T15:38:38.107" v="103" actId="207"/>
      <pc:docMkLst>
        <pc:docMk/>
      </pc:docMkLst>
      <pc:sldChg chg="addSp delSp modSp mod">
        <pc:chgData name="Weigel Stefan (PAR-EPS)" userId="fd3b2067-2981-4ad8-bf3a-d2e1004e4fa8" providerId="ADAL" clId="{A4CFA2F4-FF8D-446B-B271-6DF568DBEADA}" dt="2026-02-11T15:38:38.107" v="103" actId="207"/>
        <pc:sldMkLst>
          <pc:docMk/>
          <pc:sldMk cId="2624746743" sldId="403"/>
        </pc:sldMkLst>
        <pc:spChg chg="mod">
          <ac:chgData name="Weigel Stefan (PAR-EPS)" userId="fd3b2067-2981-4ad8-bf3a-d2e1004e4fa8" providerId="ADAL" clId="{A4CFA2F4-FF8D-446B-B271-6DF568DBEADA}" dt="2026-02-11T15:09:30.158" v="46" actId="20577"/>
          <ac:spMkLst>
            <pc:docMk/>
            <pc:sldMk cId="2624746743" sldId="403"/>
            <ac:spMk id="2" creationId="{00000000-0000-0000-0000-000000000000}"/>
          </ac:spMkLst>
        </pc:spChg>
        <pc:spChg chg="del">
          <ac:chgData name="Weigel Stefan (PAR-EPS)" userId="fd3b2067-2981-4ad8-bf3a-d2e1004e4fa8" providerId="ADAL" clId="{A4CFA2F4-FF8D-446B-B271-6DF568DBEADA}" dt="2026-02-11T15:08:44.779" v="42" actId="478"/>
          <ac:spMkLst>
            <pc:docMk/>
            <pc:sldMk cId="2624746743" sldId="403"/>
            <ac:spMk id="5" creationId="{8A28AF05-31DF-CF40-7AD3-AD898E36844D}"/>
          </ac:spMkLst>
        </pc:spChg>
        <pc:spChg chg="del mod">
          <ac:chgData name="Weigel Stefan (PAR-EPS)" userId="fd3b2067-2981-4ad8-bf3a-d2e1004e4fa8" providerId="ADAL" clId="{A4CFA2F4-FF8D-446B-B271-6DF568DBEADA}" dt="2026-02-11T15:10:43.255" v="56" actId="478"/>
          <ac:spMkLst>
            <pc:docMk/>
            <pc:sldMk cId="2624746743" sldId="403"/>
            <ac:spMk id="11" creationId="{651B01CC-189F-4F80-9403-B5172C1D5545}"/>
          </ac:spMkLst>
        </pc:spChg>
        <pc:spChg chg="mod">
          <ac:chgData name="Weigel Stefan (PAR-EPS)" userId="fd3b2067-2981-4ad8-bf3a-d2e1004e4fa8" providerId="ADAL" clId="{A4CFA2F4-FF8D-446B-B271-6DF568DBEADA}" dt="2026-02-11T15:32:29.153" v="91" actId="1035"/>
          <ac:spMkLst>
            <pc:docMk/>
            <pc:sldMk cId="2624746743" sldId="403"/>
            <ac:spMk id="12" creationId="{CC84096C-90C8-4FA1-B23B-21F5936F9AB5}"/>
          </ac:spMkLst>
        </pc:spChg>
        <pc:graphicFrameChg chg="mod">
          <ac:chgData name="Weigel Stefan (PAR-EPS)" userId="fd3b2067-2981-4ad8-bf3a-d2e1004e4fa8" providerId="ADAL" clId="{A4CFA2F4-FF8D-446B-B271-6DF568DBEADA}" dt="2026-02-11T15:15:16.290" v="89"/>
          <ac:graphicFrameMkLst>
            <pc:docMk/>
            <pc:sldMk cId="2624746743" sldId="403"/>
            <ac:graphicFrameMk id="6" creationId="{00000000-0000-0000-0000-000000000000}"/>
          </ac:graphicFrameMkLst>
        </pc:graphicFrameChg>
        <pc:graphicFrameChg chg="mod">
          <ac:chgData name="Weigel Stefan (PAR-EPS)" userId="fd3b2067-2981-4ad8-bf3a-d2e1004e4fa8" providerId="ADAL" clId="{A4CFA2F4-FF8D-446B-B271-6DF568DBEADA}" dt="2026-02-11T15:38:38.107" v="103" actId="207"/>
          <ac:graphicFrameMkLst>
            <pc:docMk/>
            <pc:sldMk cId="2624746743" sldId="403"/>
            <ac:graphicFrameMk id="9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92126384163587"/>
          <c:y val="9.1785047991304089E-2"/>
          <c:w val="0.78539345807650462"/>
          <c:h val="0.61373971229810032"/>
        </c:manualLayout>
      </c:layout>
      <c:doughnutChart>
        <c:varyColors val="1"/>
        <c:ser>
          <c:idx val="0"/>
          <c:order val="0"/>
          <c:tx>
            <c:strRef>
              <c:f>data!$G$2</c:f>
              <c:strCache>
                <c:ptCount val="1"/>
                <c:pt idx="0">
                  <c:v>Anteile an der Herkunft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3952-46D1-9677-A139C7E6AA68}"/>
              </c:ext>
            </c:extLst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3952-46D1-9677-A139C7E6AA68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3952-46D1-9677-A139C7E6AA68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7-3952-46D1-9677-A139C7E6AA68}"/>
              </c:ext>
            </c:extLst>
          </c:dPt>
          <c:dPt>
            <c:idx val="4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9-3952-46D1-9677-A139C7E6AA68}"/>
              </c:ext>
            </c:extLst>
          </c:dPt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A-3952-46D1-9677-A139C7E6AA68}"/>
              </c:ext>
            </c:extLst>
          </c:dPt>
          <c:cat>
            <c:strRef>
              <c:f>data!$F$3:$F$7</c:f>
              <c:strCache>
                <c:ptCount val="5"/>
                <c:pt idx="0">
                  <c:v>Produktion 16,7 Hz</c:v>
                </c:pt>
                <c:pt idx="1">
                  <c:v>Bezug 16,7 Hz</c:v>
                </c:pt>
                <c:pt idx="2">
                  <c:v>Produktion 50 Hz</c:v>
                </c:pt>
                <c:pt idx="3">
                  <c:v>Bezug 50 Hz</c:v>
                </c:pt>
                <c:pt idx="4">
                  <c:v>Marktkauf und Austauschbezug in Nettosicht</c:v>
                </c:pt>
              </c:strCache>
            </c:strRef>
          </c:cat>
          <c:val>
            <c:numRef>
              <c:f>data!$G$3:$G$7</c:f>
              <c:numCache>
                <c:formatCode>0.0</c:formatCode>
                <c:ptCount val="5"/>
                <c:pt idx="0">
                  <c:v>1793.703</c:v>
                </c:pt>
                <c:pt idx="1">
                  <c:v>122.61499999999999</c:v>
                </c:pt>
                <c:pt idx="2">
                  <c:v>97.3</c:v>
                </c:pt>
                <c:pt idx="3">
                  <c:v>719.12300000000005</c:v>
                </c:pt>
                <c:pt idx="4">
                  <c:v>56.854999999999599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3952-46D1-9677-A139C7E6AA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legend>
      <c:legendPos val="b"/>
      <c:layout>
        <c:manualLayout>
          <c:xMode val="edge"/>
          <c:yMode val="edge"/>
          <c:x val="0.12041781393297334"/>
          <c:y val="0.75801932818606144"/>
          <c:w val="0.78068520787811857"/>
          <c:h val="0.24198067181393851"/>
        </c:manualLayout>
      </c:layout>
      <c:overlay val="0"/>
      <c:txPr>
        <a:bodyPr/>
        <a:lstStyle/>
        <a:p>
          <a:pPr>
            <a:defRPr sz="1100">
              <a:solidFill>
                <a:srgbClr val="444444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536386806010843E-2"/>
          <c:y val="3.6938713342205089E-2"/>
          <c:w val="0.61248872300955337"/>
          <c:h val="0.62912756188397911"/>
        </c:manualLayout>
      </c:layout>
      <c:doughnutChart>
        <c:varyColors val="1"/>
        <c:ser>
          <c:idx val="0"/>
          <c:order val="0"/>
          <c:tx>
            <c:strRef>
              <c:f>data!$G$2</c:f>
              <c:strCache>
                <c:ptCount val="1"/>
                <c:pt idx="0">
                  <c:v>Anteile an der Verwendung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553D-45BB-97FB-0A84E0E6166D}"/>
              </c:ext>
            </c:extLst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553D-45BB-97FB-0A84E0E6166D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553D-45BB-97FB-0A84E0E6166D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7-553D-45BB-97FB-0A84E0E6166D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9-553D-45BB-97FB-0A84E0E6166D}"/>
              </c:ext>
            </c:extLst>
          </c:dPt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A-553D-45BB-97FB-0A84E0E6166D}"/>
              </c:ext>
            </c:extLst>
          </c:dPt>
          <c:cat>
            <c:strRef>
              <c:f>data!$F$3:$F$6</c:f>
              <c:strCache>
                <c:ptCount val="4"/>
                <c:pt idx="0">
                  <c:v>Bahnbetrieb SBB</c:v>
                </c:pt>
                <c:pt idx="1">
                  <c:v>Bahnbetrieb andere</c:v>
                </c:pt>
                <c:pt idx="2">
                  <c:v>Eigenverbrauch und Verluste</c:v>
                </c:pt>
                <c:pt idx="3">
                  <c:v>Pumpenbetrieb</c:v>
                </c:pt>
              </c:strCache>
            </c:strRef>
          </c:cat>
          <c:val>
            <c:numRef>
              <c:f>data!$G$3:$G$6</c:f>
              <c:numCache>
                <c:formatCode>0.0</c:formatCode>
                <c:ptCount val="4"/>
                <c:pt idx="0">
                  <c:v>2061.5340000000001</c:v>
                </c:pt>
                <c:pt idx="1">
                  <c:v>265.62799999999999</c:v>
                </c:pt>
                <c:pt idx="2">
                  <c:v>156.31100000000001</c:v>
                </c:pt>
                <c:pt idx="3">
                  <c:v>179.94200000000001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553D-45BB-97FB-0A84E0E616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legend>
      <c:legendPos val="b"/>
      <c:layout>
        <c:manualLayout>
          <c:xMode val="edge"/>
          <c:yMode val="edge"/>
          <c:x val="0"/>
          <c:y val="0.72221040485023724"/>
          <c:w val="0.563584481199919"/>
          <c:h val="0.18913668312847048"/>
        </c:manualLayout>
      </c:layout>
      <c:overlay val="0"/>
      <c:txPr>
        <a:bodyPr/>
        <a:lstStyle/>
        <a:p>
          <a:pPr>
            <a:defRPr sz="1100">
              <a:solidFill>
                <a:srgbClr val="444444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slideLayout" Target="../slideLayouts/slideLayout122.xml"/><Relationship Id="rId7" Type="http://schemas.openxmlformats.org/officeDocument/2006/relationships/chart" Target="../charts/char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1FD85F2E-7777-467D-97E5-7BF19907469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52" imgH="353" progId="TCLayout.ActiveDocument.1">
                  <p:embed/>
                </p:oleObj>
              </mc:Choice>
              <mc:Fallback>
                <p:oleObj name="think-cell Folie" r:id="rId5" imgW="352" imgH="353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1FD85F2E-7777-467D-97E5-7BF1990746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51DB2EFA-8FDF-4ECB-B7CD-4DF763EE788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Elektrische Energie für den Bahnbetrieb im 2025.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3288068949"/>
              </p:ext>
            </p:extLst>
          </p:nvPr>
        </p:nvGraphicFramePr>
        <p:xfrm>
          <a:off x="1462357" y="1401635"/>
          <a:ext cx="4130834" cy="5286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1291369513"/>
              </p:ext>
            </p:extLst>
          </p:nvPr>
        </p:nvGraphicFramePr>
        <p:xfrm>
          <a:off x="6095999" y="1700808"/>
          <a:ext cx="5297291" cy="5157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1955800" y="1520788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Anteile an der Herkunft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6280788" y="1525442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Anteile an der Verwendung</a:t>
            </a: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CC84096C-90C8-4FA1-B23B-21F5936F9AB5}"/>
              </a:ext>
            </a:extLst>
          </p:cNvPr>
          <p:cNvSpPr txBox="1">
            <a:spLocks/>
          </p:cNvSpPr>
          <p:nvPr/>
        </p:nvSpPr>
        <p:spPr>
          <a:xfrm>
            <a:off x="9070058" y="5399132"/>
            <a:ext cx="1727767" cy="170649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Metadata">
            <a:extLst>
              <a:ext uri="{FF2B5EF4-FFF2-40B4-BE49-F238E27FC236}">
                <a16:creationId xmlns:a16="http://schemas.microsoft.com/office/drawing/2014/main" id="{BF9F3412-07EE-CF7C-181E-BA4B5DA84C5F}"/>
              </a:ext>
            </a:extLst>
          </p:cNvPr>
          <p:cNvSpPr/>
          <p:nvPr/>
        </p:nvSpPr>
        <p:spPr>
          <a:xfrm>
            <a:off x="12700" y="6540500"/>
            <a:ext cx="3810000" cy="3175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de-CH" sz="8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7467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Laq6byWRyGrSbF6Vi1ZRg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8847561-0CE6-407E-B2DD-66376DC90E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96e82a89-ba48-4728-b345-cf206dbec8f1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2f5c8543-cf23-4718-a3b8-32b0a91d511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35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Elektrische Energie für den Bahnbetrieb im 2025.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Elektrische Energie für den Bahnbetrieb im 2024.</dc:title>
  <dc:creator>Meyer Raphael (KOM-PGA-VSF)</dc:creator>
  <cp:lastModifiedBy>Weigel Stefan (PAR-EPS)</cp:lastModifiedBy>
  <cp:revision>59</cp:revision>
  <cp:lastPrinted>2024-02-16T09:19:57Z</cp:lastPrinted>
  <dcterms:created xsi:type="dcterms:W3CDTF">2020-09-30T11:00:09Z</dcterms:created>
  <dcterms:modified xsi:type="dcterms:W3CDTF">2026-03-03T13:14:56Z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