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521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07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3DE032-C06B-41EE-8179-9662055D8C62}" v="6" dt="2026-02-11T15:36:40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521"/>
        <p:guide orient="horz" pos="640"/>
        <p:guide pos="1232"/>
        <p:guide orient="horz" pos="3770"/>
        <p:guide orient="horz" pos="1412"/>
        <p:guide pos="2252"/>
        <p:guide pos="4974"/>
        <p:guide orient="horz" pos="3407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1T15:36:58.489" v="25" actId="1036"/>
      <pc:docMkLst>
        <pc:docMk/>
      </pc:docMkLst>
      <pc:sldChg chg="modSp mod">
        <pc:chgData name="Weigel Stefan (PAR-EPS)" userId="fd3b2067-2981-4ad8-bf3a-d2e1004e4fa8" providerId="ADAL" clId="{A4CFA2F4-FF8D-446B-B271-6DF568DBEADA}" dt="2026-02-11T15:36:58.489" v="25" actId="1036"/>
        <pc:sldMkLst>
          <pc:docMk/>
          <pc:sldMk cId="2624746743" sldId="403"/>
        </pc:sldMkLst>
        <pc:spChg chg="mod">
          <ac:chgData name="Weigel Stefan (PAR-EPS)" userId="fd3b2067-2981-4ad8-bf3a-d2e1004e4fa8" providerId="ADAL" clId="{A4CFA2F4-FF8D-446B-B271-6DF568DBEADA}" dt="2026-02-11T15:34:34.542" v="2" actId="20577"/>
          <ac:spMkLst>
            <pc:docMk/>
            <pc:sldMk cId="2624746743" sldId="40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34:41.192" v="3"/>
          <ac:spMkLst>
            <pc:docMk/>
            <pc:sldMk cId="2624746743" sldId="403"/>
            <ac:spMk id="4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34:48.286" v="4"/>
          <ac:spMkLst>
            <pc:docMk/>
            <pc:sldMk cId="2624746743" sldId="403"/>
            <ac:spMk id="10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36:58.489" v="25" actId="1036"/>
          <ac:spMkLst>
            <pc:docMk/>
            <pc:sldMk cId="2624746743" sldId="403"/>
            <ac:spMk id="12" creationId="{CC84096C-90C8-4FA1-B23B-21F5936F9AB5}"/>
          </ac:spMkLst>
        </pc:spChg>
        <pc:graphicFrameChg chg="mod">
          <ac:chgData name="Weigel Stefan (PAR-EPS)" userId="fd3b2067-2981-4ad8-bf3a-d2e1004e4fa8" providerId="ADAL" clId="{A4CFA2F4-FF8D-446B-B271-6DF568DBEADA}" dt="2026-02-11T15:36:21.472" v="18"/>
          <ac:graphicFrameMkLst>
            <pc:docMk/>
            <pc:sldMk cId="2624746743" sldId="403"/>
            <ac:graphicFrameMk id="6" creationId="{00000000-0000-0000-0000-000000000000}"/>
          </ac:graphicFrameMkLst>
        </pc:graphicFrameChg>
        <pc:graphicFrameChg chg="mod">
          <ac:chgData name="Weigel Stefan (PAR-EPS)" userId="fd3b2067-2981-4ad8-bf3a-d2e1004e4fa8" providerId="ADAL" clId="{A4CFA2F4-FF8D-446B-B271-6DF568DBEADA}" dt="2026-02-11T15:36:40.775" v="19" actId="207"/>
          <ac:graphicFrameMkLst>
            <pc:docMk/>
            <pc:sldMk cId="2624746743" sldId="403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2126384163587"/>
          <c:y val="9.1785047991304089E-2"/>
          <c:w val="0.78539345807650462"/>
          <c:h val="0.61373971229810032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Herkunft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952-46D1-9677-A139C7E6AA68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952-46D1-9677-A139C7E6AA6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952-46D1-9677-A139C7E6AA6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952-46D1-9677-A139C7E6AA68}"/>
              </c:ext>
            </c:extLst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952-46D1-9677-A139C7E6AA68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3952-46D1-9677-A139C7E6AA68}"/>
              </c:ext>
            </c:extLst>
          </c:dPt>
          <c:cat>
            <c:strRef>
              <c:f>data!$F$3:$F$7</c:f>
              <c:strCache>
                <c:ptCount val="5"/>
                <c:pt idx="0">
                  <c:v>Production 16.7 Hz</c:v>
                </c:pt>
                <c:pt idx="1">
                  <c:v>Procurement 16.7 Hz</c:v>
                </c:pt>
                <c:pt idx="2">
                  <c:v>Production 50 Hz</c:v>
                </c:pt>
                <c:pt idx="3">
                  <c:v>Procurement 50 Hz</c:v>
                </c:pt>
                <c:pt idx="4">
                  <c:v>Bought on the market/procured on exchange in net terms</c:v>
                </c:pt>
              </c:strCache>
            </c:strRef>
          </c:cat>
          <c:val>
            <c:numRef>
              <c:f>data!$G$3:$G$7</c:f>
              <c:numCache>
                <c:formatCode>0.0</c:formatCode>
                <c:ptCount val="5"/>
                <c:pt idx="0">
                  <c:v>1793.703</c:v>
                </c:pt>
                <c:pt idx="1">
                  <c:v>122.61499999999999</c:v>
                </c:pt>
                <c:pt idx="2">
                  <c:v>97.3</c:v>
                </c:pt>
                <c:pt idx="3">
                  <c:v>719.12300000000005</c:v>
                </c:pt>
                <c:pt idx="4">
                  <c:v>56.854999999999599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52-46D1-9677-A139C7E6A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.12041781393297334"/>
          <c:y val="0.75561683079948683"/>
          <c:w val="0.87776148835804102"/>
          <c:h val="0.2299681848810650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36386806010843E-2"/>
          <c:y val="3.6938713342205089E-2"/>
          <c:w val="0.61248872300955337"/>
          <c:h val="0.62912756188397911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Verwendung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53D-45BB-97FB-0A84E0E6166D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553D-45BB-97FB-0A84E0E6166D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553D-45BB-97FB-0A84E0E6166D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553D-45BB-97FB-0A84E0E6166D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53D-45BB-97FB-0A84E0E6166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553D-45BB-97FB-0A84E0E6166D}"/>
              </c:ext>
            </c:extLst>
          </c:dPt>
          <c:cat>
            <c:strRef>
              <c:f>data!$F$3:$F$6</c:f>
              <c:strCache>
                <c:ptCount val="4"/>
                <c:pt idx="0">
                  <c:v>SBB rail operations</c:v>
                </c:pt>
                <c:pt idx="1">
                  <c:v>Other rail operations</c:v>
                </c:pt>
                <c:pt idx="2">
                  <c:v>Own use and losses</c:v>
                </c:pt>
                <c:pt idx="3">
                  <c:v>Pump operation</c:v>
                </c:pt>
              </c:strCache>
            </c:strRef>
          </c:cat>
          <c:val>
            <c:numRef>
              <c:f>data!$G$3:$G$6</c:f>
              <c:numCache>
                <c:formatCode>0.0</c:formatCode>
                <c:ptCount val="4"/>
                <c:pt idx="0">
                  <c:v>2061.5340000000001</c:v>
                </c:pt>
                <c:pt idx="1">
                  <c:v>265.62799999999999</c:v>
                </c:pt>
                <c:pt idx="2">
                  <c:v>156.31100000000001</c:v>
                </c:pt>
                <c:pt idx="3">
                  <c:v>179.94200000000001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53D-45BB-97FB-0A84E0E61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"/>
          <c:y val="0.71728524307127661"/>
          <c:w val="0.44850679337797378"/>
          <c:h val="0.18913668312847048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1FD85F2E-7777-467D-97E5-7BF1990746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1FD85F2E-7777-467D-97E5-7BF1990746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51DB2EFA-8FDF-4ECB-B7CD-4DF763EE78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Electricity for railway operations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90077703"/>
              </p:ext>
            </p:extLst>
          </p:nvPr>
        </p:nvGraphicFramePr>
        <p:xfrm>
          <a:off x="1462357" y="1401635"/>
          <a:ext cx="4130834" cy="528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866529857"/>
              </p:ext>
            </p:extLst>
          </p:nvPr>
        </p:nvGraphicFramePr>
        <p:xfrm>
          <a:off x="6095999" y="1700808"/>
          <a:ext cx="5297291" cy="515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55800" y="152078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Breakdown </a:t>
            </a: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by</a:t>
            </a: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 source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80788" y="1525442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Breakdown </a:t>
            </a: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by</a:t>
            </a: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 </a:t>
            </a: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use</a:t>
            </a:r>
            <a:endParaRPr lang="de-CH" sz="1100" dirty="0">
              <a:solidFill>
                <a:srgbClr val="444444"/>
              </a:solidFill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C84096C-90C8-4FA1-B23B-21F5936F9AB5}"/>
              </a:ext>
            </a:extLst>
          </p:cNvPr>
          <p:cNvSpPr txBox="1">
            <a:spLocks/>
          </p:cNvSpPr>
          <p:nvPr/>
        </p:nvSpPr>
        <p:spPr>
          <a:xfrm>
            <a:off x="9107029" y="5390325"/>
            <a:ext cx="1727767" cy="170649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BF9F3412-07EE-CF7C-181E-BA4B5DA84C5F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46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Laq6byWRyGrSbF6Vi1ZR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08847561-0CE6-407E-B2DD-66376DC90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2f5c8543-cf23-4718-a3b8-32b0a91d511a"/>
    <ds:schemaRef ds:uri="96e82a89-ba48-4728-b345-cf206dbec8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Electricity for railway operations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Elektrische Energie für den Bahnbetrieb im 2024.</dc:title>
  <dc:creator>Meyer Raphael (KOM-PGA-VSF)</dc:creator>
  <cp:lastModifiedBy>Weigel Stefan (PAR-EPS)</cp:lastModifiedBy>
  <cp:revision>60</cp:revision>
  <cp:lastPrinted>2024-02-16T09:19:57Z</cp:lastPrinted>
  <dcterms:created xsi:type="dcterms:W3CDTF">2020-09-30T11:00:09Z</dcterms:created>
  <dcterms:modified xsi:type="dcterms:W3CDTF">2026-03-03T13:15:09Z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