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7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5E5E5"/>
    <a:srgbClr val="A8A8A8"/>
    <a:srgbClr val="8D8D8D"/>
    <a:srgbClr val="5A5A5A"/>
    <a:srgbClr val="BDBDBD"/>
    <a:srgbClr val="727272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5:16.518" v="13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5:16.518" v="13" actId="27918"/>
        <pc:sldMkLst>
          <pc:docMk/>
          <pc:sldMk cId="1708932620" sldId="407"/>
        </pc:sldMkLst>
        <pc:spChg chg="mod">
          <ac:chgData name="Weigel Stefan (PAR-EPS)" userId="fd3b2067-2981-4ad8-bf3a-d2e1004e4fa8" providerId="ADAL" clId="{A4CFA2F4-FF8D-446B-B271-6DF568DBEADA}" dt="2026-01-15T16:26:55.815" v="4" actId="20577"/>
          <ac:spMkLst>
            <pc:docMk/>
            <pc:sldMk cId="1708932620" sldId="407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5T16:27:06.793" v="10" actId="20577"/>
          <ac:spMkLst>
            <pc:docMk/>
            <pc:sldMk cId="1708932620" sldId="407"/>
            <ac:spMk id="8" creationId="{06532336-43AE-43F1-8B99-299E3E2FB919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18993080410403"/>
          <c:y val="3.9318010048961703E-2"/>
          <c:w val="0.86105800308019353"/>
          <c:h val="0.7966251011233493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data!$G$2</c:f>
              <c:strCache>
                <c:ptCount val="1"/>
                <c:pt idx="0">
                  <c:v>Streckennetzdichte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cat>
            <c:strRef>
              <c:f>data!$E$3:$E$17</c:f>
              <c:strCache>
                <c:ptCount val="15"/>
                <c:pt idx="0">
                  <c:v>Norwegen</c:v>
                </c:pt>
                <c:pt idx="1">
                  <c:v>Finnland</c:v>
                </c:pt>
                <c:pt idx="2">
                  <c:v>Schweden</c:v>
                </c:pt>
                <c:pt idx="3">
                  <c:v>Spanien</c:v>
                </c:pt>
                <c:pt idx="4">
                  <c:v>Rumänien</c:v>
                </c:pt>
                <c:pt idx="5">
                  <c:v>Frankreich</c:v>
                </c:pt>
                <c:pt idx="6">
                  <c:v>Italien</c:v>
                </c:pt>
                <c:pt idx="7">
                  <c:v>Dänemark</c:v>
                </c:pt>
                <c:pt idx="8">
                  <c:v>Polen</c:v>
                </c:pt>
                <c:pt idx="9">
                  <c:v>Österreich</c:v>
                </c:pt>
                <c:pt idx="10">
                  <c:v>Grossbritannien</c:v>
                </c:pt>
                <c:pt idx="11">
                  <c:v>Niederlande</c:v>
                </c:pt>
                <c:pt idx="12">
                  <c:v>Deutschland</c:v>
                </c:pt>
                <c:pt idx="13">
                  <c:v>Tschechien</c:v>
                </c:pt>
                <c:pt idx="14">
                  <c:v>Schweiz</c:v>
                </c:pt>
              </c:strCache>
            </c:strRef>
          </c:cat>
          <c:val>
            <c:numRef>
              <c:f>data!$G$3:$G$17</c:f>
              <c:numCache>
                <c:formatCode>0</c:formatCode>
                <c:ptCount val="15"/>
                <c:pt idx="0">
                  <c:v>10.3046664898072</c:v>
                </c:pt>
                <c:pt idx="1">
                  <c:v>17.478746258248101</c:v>
                </c:pt>
                <c:pt idx="2">
                  <c:v>24.366149334859099</c:v>
                </c:pt>
                <c:pt idx="3">
                  <c:v>32.050636088564197</c:v>
                </c:pt>
                <c:pt idx="4">
                  <c:v>44.5096015906174</c:v>
                </c:pt>
                <c:pt idx="5">
                  <c:v>50.677660186468898</c:v>
                </c:pt>
                <c:pt idx="6">
                  <c:v>55.876111878018698</c:v>
                </c:pt>
                <c:pt idx="7">
                  <c:v>57.029702970297002</c:v>
                </c:pt>
                <c:pt idx="8">
                  <c:v>62.9151599086969</c:v>
                </c:pt>
                <c:pt idx="9">
                  <c:v>67.049762750661699</c:v>
                </c:pt>
                <c:pt idx="10">
                  <c:v>68.779331702066003</c:v>
                </c:pt>
                <c:pt idx="11">
                  <c:v>81.4115254962812</c:v>
                </c:pt>
                <c:pt idx="12">
                  <c:v>108.664341707475</c:v>
                </c:pt>
                <c:pt idx="13">
                  <c:v>120.627353526645</c:v>
                </c:pt>
                <c:pt idx="14">
                  <c:v>128.80283227978401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4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0"/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444444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Streckennetzdichte in Europa im 2024.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167311410"/>
              </p:ext>
            </p:extLst>
          </p:nvPr>
        </p:nvGraphicFramePr>
        <p:xfrm>
          <a:off x="1487488" y="1700809"/>
          <a:ext cx="9220200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5353CABD-91F1-4DCF-A637-4F62527C40F1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Meter Eisenbahnstrecke pro Quadratkilometer Landesfläche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6532336-43AE-43F1-8B99-299E3E2FB919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Quellen: Eurostat, BFS</a:t>
            </a:r>
            <a:r>
              <a:rPr kumimoji="0" lang="de-CH" sz="900" b="0" i="0" u="none" strike="noStrike" kern="0" cap="none" spc="0" normalizeH="0" baseline="0" noProof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, ORR &amp; ONS 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(GB).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88053B1-3C6B-44C3-87A2-469CA7CF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17089326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76519F0-DC40-423E-BDC4-FB266C761F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42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Streckennetzdichte in Europa im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Streckennetzdichte in Europa im 2022.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