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7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6:38.764" v="16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6:38.764" v="16" actId="27918"/>
        <pc:sldMkLst>
          <pc:docMk/>
          <pc:sldMk cId="1708932620" sldId="407"/>
        </pc:sldMkLst>
        <pc:spChg chg="mod">
          <ac:chgData name="Weigel Stefan (PAR-EPS)" userId="fd3b2067-2981-4ad8-bf3a-d2e1004e4fa8" providerId="ADAL" clId="{A4CFA2F4-FF8D-446B-B271-6DF568DBEADA}" dt="2026-01-15T16:29:09.829" v="1" actId="20577"/>
          <ac:spMkLst>
            <pc:docMk/>
            <pc:sldMk cId="1708932620" sldId="407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5T16:29:14.724" v="7" actId="20577"/>
          <ac:spMkLst>
            <pc:docMk/>
            <pc:sldMk cId="1708932620" sldId="407"/>
            <ac:spMk id="8" creationId="{06532336-43AE-43F1-8B99-299E3E2FB919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17472506019392"/>
          <c:y val="3.9318010048961703E-2"/>
          <c:w val="0.84891618403071512"/>
          <c:h val="0.796625101123349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Densité du réseau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157-44B7-B3A8-7754B5DE1755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2-A157-44B7-B3A8-7754B5DE1755}"/>
              </c:ext>
            </c:extLst>
          </c:dPt>
          <c:cat>
            <c:strRef>
              <c:f>data!$E$3:$E$17</c:f>
              <c:strCache>
                <c:ptCount val="15"/>
                <c:pt idx="0">
                  <c:v>Norvège</c:v>
                </c:pt>
                <c:pt idx="1">
                  <c:v>Finlande</c:v>
                </c:pt>
                <c:pt idx="2">
                  <c:v>Suède</c:v>
                </c:pt>
                <c:pt idx="3">
                  <c:v>Espagne</c:v>
                </c:pt>
                <c:pt idx="4">
                  <c:v>Roumanie</c:v>
                </c:pt>
                <c:pt idx="5">
                  <c:v>France</c:v>
                </c:pt>
                <c:pt idx="6">
                  <c:v>Italie</c:v>
                </c:pt>
                <c:pt idx="7">
                  <c:v>Danemark</c:v>
                </c:pt>
                <c:pt idx="8">
                  <c:v>Pologne</c:v>
                </c:pt>
                <c:pt idx="9">
                  <c:v>Autriche</c:v>
                </c:pt>
                <c:pt idx="10">
                  <c:v>Grande-Bretagne</c:v>
                </c:pt>
                <c:pt idx="11">
                  <c:v>Pays-Bas</c:v>
                </c:pt>
                <c:pt idx="12">
                  <c:v>Allemagne</c:v>
                </c:pt>
                <c:pt idx="13">
                  <c:v>Tchéquie</c:v>
                </c:pt>
                <c:pt idx="14">
                  <c:v>Suisse</c:v>
                </c:pt>
              </c:strCache>
            </c:strRef>
          </c:cat>
          <c:val>
            <c:numRef>
              <c:f>data!$G$3:$G$17</c:f>
              <c:numCache>
                <c:formatCode>0</c:formatCode>
                <c:ptCount val="15"/>
                <c:pt idx="0">
                  <c:v>10.3046664898072</c:v>
                </c:pt>
                <c:pt idx="1">
                  <c:v>17.478746258248101</c:v>
                </c:pt>
                <c:pt idx="2">
                  <c:v>24.366149334859099</c:v>
                </c:pt>
                <c:pt idx="3">
                  <c:v>32.050636088564197</c:v>
                </c:pt>
                <c:pt idx="4">
                  <c:v>44.5096015906174</c:v>
                </c:pt>
                <c:pt idx="5">
                  <c:v>50.677660186468898</c:v>
                </c:pt>
                <c:pt idx="6">
                  <c:v>55.876111878018698</c:v>
                </c:pt>
                <c:pt idx="7">
                  <c:v>57.029702970297002</c:v>
                </c:pt>
                <c:pt idx="8">
                  <c:v>62.9151599086969</c:v>
                </c:pt>
                <c:pt idx="9">
                  <c:v>67.049762750661699</c:v>
                </c:pt>
                <c:pt idx="10">
                  <c:v>68.779331702066003</c:v>
                </c:pt>
                <c:pt idx="11">
                  <c:v>81.4115254962812</c:v>
                </c:pt>
                <c:pt idx="12">
                  <c:v>108.664341707475</c:v>
                </c:pt>
                <c:pt idx="13">
                  <c:v>120.627353526645</c:v>
                </c:pt>
                <c:pt idx="14">
                  <c:v>128.80283227978401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57-44B7-B3A8-7754B5DE17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33638400"/>
        <c:axId val="133636864"/>
      </c:barChart>
      <c:valAx>
        <c:axId val="133636864"/>
        <c:scaling>
          <c:orientation val="minMax"/>
          <c:max val="14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8400"/>
        <c:crosses val="autoZero"/>
        <c:crossBetween val="between"/>
        <c:majorUnit val="20"/>
      </c:valAx>
      <c:catAx>
        <c:axId val="13363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444444"/>
            </a:solidFill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6864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Densité des réseaux ferroviaires en Europe en 2024.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53126466"/>
              </p:ext>
            </p:extLst>
          </p:nvPr>
        </p:nvGraphicFramePr>
        <p:xfrm>
          <a:off x="1487488" y="1700809"/>
          <a:ext cx="92202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5353CABD-91F1-4DCF-A637-4F62527C40F1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Longueur des lignes ferroviaires en mètres par kilomètre carré du territoire national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6532336-43AE-43F1-8B99-299E3E2FB919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Sources: Eurostat, BFS, ORR &amp; ONS (GB).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688053B1-3C6B-44C3-87A2-469CA7CF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228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17089326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19410D-066E-4172-A245-A55FEF499F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52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Densité des réseaux ferroviaires en Europe en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Densité des réseaux ferroviaires en Europe en 2022.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