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07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4444"/>
    <a:srgbClr val="F6F6F6"/>
    <a:srgbClr val="E5E5E5"/>
    <a:srgbClr val="A8A8A8"/>
    <a:srgbClr val="8D8D8D"/>
    <a:srgbClr val="5A5A5A"/>
    <a:srgbClr val="BDBDBD"/>
    <a:srgbClr val="727272"/>
    <a:srgbClr val="D9D9D9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27:14.457" v="13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08:27:14.457" v="13" actId="27918"/>
        <pc:sldMkLst>
          <pc:docMk/>
          <pc:sldMk cId="1708932620" sldId="407"/>
        </pc:sldMkLst>
        <pc:spChg chg="mod">
          <ac:chgData name="Weigel Stefan (PAR-EPS)" userId="fd3b2067-2981-4ad8-bf3a-d2e1004e4fa8" providerId="ADAL" clId="{A4CFA2F4-FF8D-446B-B271-6DF568DBEADA}" dt="2026-01-15T16:30:22.273" v="1" actId="20577"/>
          <ac:spMkLst>
            <pc:docMk/>
            <pc:sldMk cId="1708932620" sldId="407"/>
            <ac:spMk id="2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1-15T16:30:27.516" v="7" actId="20577"/>
          <ac:spMkLst>
            <pc:docMk/>
            <pc:sldMk cId="1708932620" sldId="407"/>
            <ac:spMk id="8" creationId="{06532336-43AE-43F1-8B99-299E3E2FB919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21329255330686"/>
          <c:y val="3.9318010048961703E-2"/>
          <c:w val="0.8668776165376022"/>
          <c:h val="0.7966251011233493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Densità rete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A157-44B7-B3A8-7754B5DE1755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2-A157-44B7-B3A8-7754B5DE1755}"/>
              </c:ext>
            </c:extLst>
          </c:dPt>
          <c:cat>
            <c:strRef>
              <c:f>data!$E$3:$E$17</c:f>
              <c:strCache>
                <c:ptCount val="15"/>
                <c:pt idx="0">
                  <c:v>Norvegia</c:v>
                </c:pt>
                <c:pt idx="1">
                  <c:v>Finlandia</c:v>
                </c:pt>
                <c:pt idx="2">
                  <c:v>Svezia</c:v>
                </c:pt>
                <c:pt idx="3">
                  <c:v>Spagna</c:v>
                </c:pt>
                <c:pt idx="4">
                  <c:v>Romania</c:v>
                </c:pt>
                <c:pt idx="5">
                  <c:v>Francia</c:v>
                </c:pt>
                <c:pt idx="6">
                  <c:v>Italia</c:v>
                </c:pt>
                <c:pt idx="7">
                  <c:v>Danimarca</c:v>
                </c:pt>
                <c:pt idx="8">
                  <c:v>Polonia</c:v>
                </c:pt>
                <c:pt idx="9">
                  <c:v>Austria</c:v>
                </c:pt>
                <c:pt idx="10">
                  <c:v>Gran Bretagna</c:v>
                </c:pt>
                <c:pt idx="11">
                  <c:v>Paesi Bassi</c:v>
                </c:pt>
                <c:pt idx="12">
                  <c:v>Germania</c:v>
                </c:pt>
                <c:pt idx="13">
                  <c:v>Cechia</c:v>
                </c:pt>
                <c:pt idx="14">
                  <c:v>Svizzera</c:v>
                </c:pt>
              </c:strCache>
            </c:strRef>
          </c:cat>
          <c:val>
            <c:numRef>
              <c:f>data!$G$3:$G$17</c:f>
              <c:numCache>
                <c:formatCode>0</c:formatCode>
                <c:ptCount val="15"/>
                <c:pt idx="0">
                  <c:v>10.3046664898072</c:v>
                </c:pt>
                <c:pt idx="1">
                  <c:v>17.478746258248101</c:v>
                </c:pt>
                <c:pt idx="2">
                  <c:v>24.366149334859099</c:v>
                </c:pt>
                <c:pt idx="3">
                  <c:v>32.050636088564197</c:v>
                </c:pt>
                <c:pt idx="4">
                  <c:v>44.5096015906174</c:v>
                </c:pt>
                <c:pt idx="5">
                  <c:v>50.677660186468898</c:v>
                </c:pt>
                <c:pt idx="6">
                  <c:v>55.876111878018698</c:v>
                </c:pt>
                <c:pt idx="7">
                  <c:v>57.029702970297002</c:v>
                </c:pt>
                <c:pt idx="8">
                  <c:v>62.9151599086969</c:v>
                </c:pt>
                <c:pt idx="9">
                  <c:v>67.049762750661699</c:v>
                </c:pt>
                <c:pt idx="10">
                  <c:v>68.779331702066003</c:v>
                </c:pt>
                <c:pt idx="11">
                  <c:v>81.4115254962812</c:v>
                </c:pt>
                <c:pt idx="12">
                  <c:v>108.664341707475</c:v>
                </c:pt>
                <c:pt idx="13">
                  <c:v>120.627353526645</c:v>
                </c:pt>
                <c:pt idx="14">
                  <c:v>128.80283227978401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157-44B7-B3A8-7754B5DE17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overlap val="100"/>
        <c:axId val="133638400"/>
        <c:axId val="133636864"/>
      </c:barChart>
      <c:valAx>
        <c:axId val="133636864"/>
        <c:scaling>
          <c:orientation val="minMax"/>
          <c:max val="140"/>
        </c:scaling>
        <c:delete val="0"/>
        <c:axPos val="b"/>
        <c:majorGridlines>
          <c:spPr>
            <a:ln>
              <a:solidFill>
                <a:schemeClr val="accent5"/>
              </a:solidFill>
            </a:ln>
          </c:spPr>
        </c:majorGridlines>
        <c:numFmt formatCode="#,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33638400"/>
        <c:crosses val="autoZero"/>
        <c:crossBetween val="between"/>
        <c:majorUnit val="20"/>
      </c:valAx>
      <c:catAx>
        <c:axId val="133638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>
            <a:solidFill>
              <a:srgbClr val="444444"/>
            </a:solidFill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33636864"/>
        <c:crosses val="autoZero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Densità della rete ferroviaria in Europa nel 2024.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4234459807"/>
              </p:ext>
            </p:extLst>
          </p:nvPr>
        </p:nvGraphicFramePr>
        <p:xfrm>
          <a:off x="1487488" y="1700809"/>
          <a:ext cx="92202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5353CABD-91F1-4DCF-A637-4F62527C40F1}"/>
              </a:ext>
            </a:extLst>
          </p:cNvPr>
          <p:cNvSpPr txBox="1"/>
          <p:nvPr/>
        </p:nvSpPr>
        <p:spPr>
          <a:xfrm>
            <a:off x="1487487" y="1019777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Tratte ferroviarie in metri per chilometro quadrato di superficie del Paese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06532336-43AE-43F1-8B99-299E3E2FB919}"/>
              </a:ext>
            </a:extLst>
          </p:cNvPr>
          <p:cNvSpPr txBox="1"/>
          <p:nvPr/>
        </p:nvSpPr>
        <p:spPr>
          <a:xfrm rot="16200000">
            <a:off x="9605908" y="3946970"/>
            <a:ext cx="3947678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900" b="0" i="0" u="none" strike="noStrike" kern="0" cap="none" spc="0" normalizeH="0" baseline="0" noProof="0" dirty="0" err="1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Fonti</a:t>
            </a:r>
            <a:r>
              <a:rPr kumimoji="0" lang="de-CH" sz="9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: Eurostat, BFS, ORR &amp; ONS (GB).</a:t>
            </a:r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688053B1-3C6B-44C3-87A2-469CA7CF8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882280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170893262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96e82a89-ba48-4728-b345-cf206dbec8f1"/>
    <ds:schemaRef ds:uri="2f5c8543-cf23-4718-a3b8-32b0a91d511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6F4BB9C-4259-4775-89FF-DD67F6EB68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51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Densità della rete ferroviaria in Europa nel 2024.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Densità della rete ferroviaria in Europa nel 2022.</dc:title>
  <dc:creator>Meyer Raphael (KOM-PGA-VSF)</dc:creator>
  <cp:lastModifiedBy>Weigel Stefan (PAR-EPS)</cp:lastModifiedBy>
  <cp:revision>59</cp:revision>
  <dcterms:created xsi:type="dcterms:W3CDTF">2020-09-30T11:00:09Z</dcterms:created>
  <dcterms:modified xsi:type="dcterms:W3CDTF">2026-03-03T13:16:18Z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