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C60018"/>
    <a:srgbClr val="8D8D8D"/>
    <a:srgbClr val="5A5A5A"/>
    <a:srgbClr val="444444"/>
    <a:srgbClr val="E5E5E5"/>
    <a:srgbClr val="A8A8A8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8:51.232" v="19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8:51.232" v="19" actId="27918"/>
        <pc:sldMkLst>
          <pc:docMk/>
          <pc:sldMk cId="3808035539" sldId="270"/>
        </pc:sldMkLst>
        <pc:spChg chg="mod">
          <ac:chgData name="Weigel Stefan (PAR-EPS)" userId="fd3b2067-2981-4ad8-bf3a-d2e1004e4fa8" providerId="ADAL" clId="{A4CFA2F4-FF8D-446B-B271-6DF568DBEADA}" dt="2026-01-23T14:45:45.642" v="1" actId="20577"/>
          <ac:spMkLst>
            <pc:docMk/>
            <pc:sldMk cId="3808035539" sldId="270"/>
            <ac:spMk id="5" creationId="{ECE5D2BE-8CEA-EC2F-F000-19519CEE8077}"/>
          </ac:spMkLst>
        </pc:spChg>
        <pc:spChg chg="mod">
          <ac:chgData name="Weigel Stefan (PAR-EPS)" userId="fd3b2067-2981-4ad8-bf3a-d2e1004e4fa8" providerId="ADAL" clId="{A4CFA2F4-FF8D-446B-B271-6DF568DBEADA}" dt="2026-01-23T14:47:04.174" v="16"/>
          <ac:spMkLst>
            <pc:docMk/>
            <pc:sldMk cId="3808035539" sldId="270"/>
            <ac:spMk id="12" creationId="{5951AA1F-1F78-4199-A377-9885C86C21A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1496303567492"/>
          <c:y val="3.711401967995117E-2"/>
          <c:w val="0.76707882778699366"/>
          <c:h val="0.882122802107782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data!$I$2</c:f>
              <c:strCache>
                <c:ptCount val="1"/>
                <c:pt idx="0">
                  <c:v>Wert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4ED7-4664-9332-5D1E4B5B494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ED7-4664-9332-5D1E4B5B494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4ED7-4664-9332-5D1E4B5B494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ED7-4664-9332-5D1E4B5B494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ED7-4664-9332-5D1E4B5B494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ED7-4664-9332-5D1E4B5B494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D7-4664-9332-5D1E4B5B494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D7-4664-9332-5D1E4B5B494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D7-4664-9332-5D1E4B5B494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D7-4664-9332-5D1E4B5B494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ED7-4664-9332-5D1E4B5B494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9D1-4637-85BC-0EAF17287C5A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8B74-4E16-8ABD-94493A233CF0}"/>
              </c:ext>
            </c:extLst>
          </c:dPt>
          <c:cat>
            <c:strRef>
              <c:f>data!$H$3:$H$17</c:f>
              <c:strCache>
                <c:ptCount val="15"/>
                <c:pt idx="0">
                  <c:v>SZDC (CZ)</c:v>
                </c:pt>
                <c:pt idx="1">
                  <c:v>Network Rail (GB)</c:v>
                </c:pt>
                <c:pt idx="2">
                  <c:v>OSE (GR)</c:v>
                </c:pt>
                <c:pt idx="3">
                  <c:v>SNCF Réseau (FR)</c:v>
                </c:pt>
                <c:pt idx="4">
                  <c:v>FTA (FI)</c:v>
                </c:pt>
                <c:pt idx="5">
                  <c:v>DB AG (DE)</c:v>
                </c:pt>
                <c:pt idx="6">
                  <c:v>PKP (PL)</c:v>
                </c:pt>
                <c:pt idx="7">
                  <c:v>ADIF (ES)</c:v>
                </c:pt>
                <c:pt idx="8">
                  <c:v>FS (IT)</c:v>
                </c:pt>
                <c:pt idx="9">
                  <c:v>ProRail (NL)</c:v>
                </c:pt>
                <c:pt idx="10">
                  <c:v>ÖBB (AT)</c:v>
                </c:pt>
                <c:pt idx="11">
                  <c:v>Trafikverket (SE)</c:v>
                </c:pt>
                <c:pt idx="12">
                  <c:v>Infrabel (BE)</c:v>
                </c:pt>
                <c:pt idx="13">
                  <c:v>CFL (LU)</c:v>
                </c:pt>
                <c:pt idx="14">
                  <c:v>CFF (CH)</c:v>
                </c:pt>
              </c:strCache>
            </c:strRef>
          </c:cat>
          <c:val>
            <c:numRef>
              <c:f>data!$I$3:$I$17</c:f>
              <c:numCache>
                <c:formatCode>0.0</c:formatCode>
                <c:ptCount val="15"/>
                <c:pt idx="0">
                  <c:v>34.987699219167801</c:v>
                </c:pt>
                <c:pt idx="1">
                  <c:v>39.096103229119898</c:v>
                </c:pt>
                <c:pt idx="2">
                  <c:v>40.594059405940598</c:v>
                </c:pt>
                <c:pt idx="3">
                  <c:v>59.333998595557503</c:v>
                </c:pt>
                <c:pt idx="4">
                  <c:v>61.453930684699898</c:v>
                </c:pt>
                <c:pt idx="5">
                  <c:v>62.348407909671998</c:v>
                </c:pt>
                <c:pt idx="6">
                  <c:v>64.407859798194394</c:v>
                </c:pt>
                <c:pt idx="7">
                  <c:v>66.898754391568204</c:v>
                </c:pt>
                <c:pt idx="8">
                  <c:v>71.222345802094196</c:v>
                </c:pt>
                <c:pt idx="9">
                  <c:v>74.547846103255495</c:v>
                </c:pt>
                <c:pt idx="10">
                  <c:v>75.089677162216006</c:v>
                </c:pt>
                <c:pt idx="11">
                  <c:v>83.305853256389099</c:v>
                </c:pt>
                <c:pt idx="12">
                  <c:v>88.833746898263001</c:v>
                </c:pt>
                <c:pt idx="13">
                  <c:v>96.678966789667896</c:v>
                </c:pt>
                <c:pt idx="14">
                  <c:v>99.978018378227802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0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5"/>
        <c:dispUnits>
          <c:builtInUnit val="hundreds"/>
        </c:dispUnits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2EE3096D-63F5-415F-B8E4-765C23175D1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2EE3096D-63F5-415F-B8E4-765C23175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 hidden="1">
            <a:extLst>
              <a:ext uri="{FF2B5EF4-FFF2-40B4-BE49-F238E27FC236}">
                <a16:creationId xmlns:a16="http://schemas.microsoft.com/office/drawing/2014/main" id="{08AAF2B3-9DD3-4BE3-8383-7A2141055A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de-CH" sz="24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283199454"/>
              </p:ext>
            </p:extLst>
          </p:nvPr>
        </p:nvGraphicFramePr>
        <p:xfrm>
          <a:off x="502919" y="1593849"/>
          <a:ext cx="10201593" cy="428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5951AA1F-1F78-4199-A377-9885C86C21AF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lvl="0"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UIC, </a:t>
            </a: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rgbClr val="444444"/>
                </a:solidFill>
              </a:rPr>
              <a:t>SNCF Réseau, </a:t>
            </a:r>
            <a:r>
              <a:rPr lang="fr-FR" sz="900" kern="0" dirty="0" err="1">
                <a:solidFill>
                  <a:srgbClr val="444444"/>
                </a:solidFill>
              </a:rPr>
              <a:t>ProRail</a:t>
            </a:r>
            <a:r>
              <a:rPr lang="fr-FR" sz="900" kern="0" dirty="0">
                <a:solidFill>
                  <a:srgbClr val="444444"/>
                </a:solidFill>
              </a:rPr>
              <a:t>, </a:t>
            </a:r>
            <a:r>
              <a:rPr lang="fr-FR" sz="900" kern="0" dirty="0" err="1">
                <a:solidFill>
                  <a:srgbClr val="444444"/>
                </a:solidFill>
              </a:rPr>
              <a:t>Infrabel</a:t>
            </a:r>
            <a:r>
              <a:rPr lang="fr-FR" sz="900" kern="0">
                <a:solidFill>
                  <a:srgbClr val="444444"/>
                </a:solidFill>
              </a:rPr>
              <a:t>, CFL: 2023.</a:t>
            </a:r>
            <a:endParaRPr kumimoji="0" lang="fr-FR" sz="900" b="0" i="0" u="none" strike="noStrike" kern="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529F12DD-D362-4327-A51F-7014752C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CE5D2BE-8CEA-EC2F-F000-19519CEE8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348954" cy="848226"/>
          </a:xfrm>
        </p:spPr>
        <p:txBody>
          <a:bodyPr/>
          <a:lstStyle/>
          <a:p>
            <a:r>
              <a:rPr lang="fr-FR" dirty="0"/>
              <a:t>Électrification des réseaux ferroviaires en Europe en 2024.</a:t>
            </a:r>
            <a:br>
              <a:rPr lang="fr-FR" dirty="0"/>
            </a:b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4470667-9C71-2A73-48D8-E106EED16DD2}"/>
              </a:ext>
            </a:extLst>
          </p:cNvPr>
          <p:cNvSpPr txBox="1"/>
          <p:nvPr/>
        </p:nvSpPr>
        <p:spPr>
          <a:xfrm>
            <a:off x="1487487" y="989097"/>
            <a:ext cx="9217025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Proportion de tronçons électrifiés sur la longueur total des tronçons appartenant à un gestionnaire d’infrastructure</a:t>
            </a:r>
            <a:endParaRPr kumimoji="0" lang="de-CH" sz="1400" b="0" i="0" u="none" strike="noStrike" kern="1200" cap="none" spc="30" normalizeH="0" baseline="0" noProof="0" dirty="0">
              <a:ln>
                <a:noFill/>
              </a:ln>
              <a:solidFill>
                <a:srgbClr val="EB0000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8035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OsmfMoRi26Np7Rn4kh2w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38F43C-EF1F-4BE6-8EC6-B147EC552C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61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Électrification des réseaux ferroviaires en Europe en 2024.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Électrification des réseaux ferroviaires en Europe en 2023._x000b_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