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theme/theme5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  <p:sldMasterId id="2147483751" r:id="rId7"/>
  </p:sldMasterIdLst>
  <p:notesMasterIdLst>
    <p:notesMasterId r:id="rId9"/>
  </p:notesMasterIdLst>
  <p:sldIdLst>
    <p:sldId id="270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232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  <p15:guide id="11" pos="2252" userDrawn="1">
          <p15:clr>
            <a:srgbClr val="A4A3A4"/>
          </p15:clr>
        </p15:guide>
        <p15:guide id="12" pos="4974" userDrawn="1">
          <p15:clr>
            <a:srgbClr val="A4A3A4"/>
          </p15:clr>
        </p15:guide>
        <p15:guide id="13" orient="horz" pos="3430" userDrawn="1">
          <p15:clr>
            <a:srgbClr val="A4A3A4"/>
          </p15:clr>
        </p15:guide>
        <p15:guide id="14" orient="horz" pos="3974" userDrawn="1">
          <p15:clr>
            <a:srgbClr val="A4A3A4"/>
          </p15:clr>
        </p15:guide>
        <p15:guide id="16" pos="3953" userDrawn="1">
          <p15:clr>
            <a:srgbClr val="A4A3A4"/>
          </p15:clr>
        </p15:guide>
        <p15:guide id="17" pos="3273" userDrawn="1">
          <p15:clr>
            <a:srgbClr val="A4A3A4"/>
          </p15:clr>
        </p15:guide>
        <p15:guide id="18" pos="5995" userDrawn="1">
          <p15:clr>
            <a:srgbClr val="A4A3A4"/>
          </p15:clr>
        </p15:guide>
        <p15:guide id="19" pos="1391" userDrawn="1">
          <p15:clr>
            <a:srgbClr val="A4A3A4"/>
          </p15:clr>
        </p15:guide>
        <p15:guide id="20" pos="41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4444"/>
    <a:srgbClr val="F6F6F6"/>
    <a:srgbClr val="C60018"/>
    <a:srgbClr val="8D8D8D"/>
    <a:srgbClr val="5A5A5A"/>
    <a:srgbClr val="E5E5E5"/>
    <a:srgbClr val="A8A8A8"/>
    <a:srgbClr val="BDBDBD"/>
    <a:srgbClr val="727272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232"/>
        <p:guide orient="horz" pos="3770"/>
        <p:guide orient="horz" pos="1412"/>
        <p:guide pos="2252"/>
        <p:guide pos="4974"/>
        <p:guide orient="horz" pos="3430"/>
        <p:guide orient="horz" pos="3974"/>
        <p:guide pos="3953"/>
        <p:guide pos="3273"/>
        <p:guide pos="5995"/>
        <p:guide pos="1391"/>
        <p:guide pos="41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08:29:18.146" v="20" actId="27918"/>
      <pc:docMkLst>
        <pc:docMk/>
      </pc:docMkLst>
      <pc:sldChg chg="modSp mod">
        <pc:chgData name="Weigel Stefan (PAR-EPS)" userId="fd3b2067-2981-4ad8-bf3a-d2e1004e4fa8" providerId="ADAL" clId="{A4CFA2F4-FF8D-446B-B271-6DF568DBEADA}" dt="2026-02-12T08:29:18.146" v="20" actId="27918"/>
        <pc:sldMkLst>
          <pc:docMk/>
          <pc:sldMk cId="3808035539" sldId="270"/>
        </pc:sldMkLst>
        <pc:spChg chg="mod">
          <ac:chgData name="Weigel Stefan (PAR-EPS)" userId="fd3b2067-2981-4ad8-bf3a-d2e1004e4fa8" providerId="ADAL" clId="{A4CFA2F4-FF8D-446B-B271-6DF568DBEADA}" dt="2026-01-23T14:47:29.309" v="1" actId="20577"/>
          <ac:spMkLst>
            <pc:docMk/>
            <pc:sldMk cId="3808035539" sldId="270"/>
            <ac:spMk id="2" creationId="{00000000-0000-0000-0000-000000000000}"/>
          </ac:spMkLst>
        </pc:spChg>
        <pc:spChg chg="mod">
          <ac:chgData name="Weigel Stefan (PAR-EPS)" userId="fd3b2067-2981-4ad8-bf3a-d2e1004e4fa8" providerId="ADAL" clId="{A4CFA2F4-FF8D-446B-B271-6DF568DBEADA}" dt="2026-01-23T14:48:45.849" v="17" actId="20577"/>
          <ac:spMkLst>
            <pc:docMk/>
            <pc:sldMk cId="3808035539" sldId="270"/>
            <ac:spMk id="12" creationId="{5951AA1F-1F78-4199-A377-9885C86C21AF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241496303567492"/>
          <c:y val="3.711401967995117E-2"/>
          <c:w val="0.76707882778699366"/>
          <c:h val="0.8821228021077828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data!$I$2</c:f>
              <c:strCache>
                <c:ptCount val="1"/>
                <c:pt idx="0">
                  <c:v>Wert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4ED7-4664-9332-5D1E4B5B494A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4ED7-4664-9332-5D1E4B5B494A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4ED7-4664-9332-5D1E4B5B494A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4ED7-4664-9332-5D1E4B5B494A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4ED7-4664-9332-5D1E4B5B494A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4ED7-4664-9332-5D1E4B5B494A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4ED7-4664-9332-5D1E4B5B494A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4ED7-4664-9332-5D1E4B5B494A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4ED7-4664-9332-5D1E4B5B494A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4ED7-4664-9332-5D1E4B5B494A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A157-44B7-B3A8-7754B5DE1755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4ED7-4664-9332-5D1E4B5B494A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B9D1-4637-85BC-0EAF17287C5A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2-A157-44B7-B3A8-7754B5DE1755}"/>
              </c:ext>
            </c:extLst>
          </c:dPt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C-8B74-4E16-8ABD-94493A233CF0}"/>
              </c:ext>
            </c:extLst>
          </c:dPt>
          <c:cat>
            <c:strRef>
              <c:f>data!$H$3:$H$17</c:f>
              <c:strCache>
                <c:ptCount val="15"/>
                <c:pt idx="0">
                  <c:v>SZDC (CZ)</c:v>
                </c:pt>
                <c:pt idx="1">
                  <c:v>Network Rail (GB)</c:v>
                </c:pt>
                <c:pt idx="2">
                  <c:v>OSE (GR)</c:v>
                </c:pt>
                <c:pt idx="3">
                  <c:v>SNCF Réseau (FR)</c:v>
                </c:pt>
                <c:pt idx="4">
                  <c:v>FTA (FI)</c:v>
                </c:pt>
                <c:pt idx="5">
                  <c:v>DB AG (DE)</c:v>
                </c:pt>
                <c:pt idx="6">
                  <c:v>PKP (PL)</c:v>
                </c:pt>
                <c:pt idx="7">
                  <c:v>ADIF (ES)</c:v>
                </c:pt>
                <c:pt idx="8">
                  <c:v>FS (IT)</c:v>
                </c:pt>
                <c:pt idx="9">
                  <c:v>ProRail (NL)</c:v>
                </c:pt>
                <c:pt idx="10">
                  <c:v>ÖBB (AT)</c:v>
                </c:pt>
                <c:pt idx="11">
                  <c:v>Trafikverket (SE)</c:v>
                </c:pt>
                <c:pt idx="12">
                  <c:v>Infrabel (BE)</c:v>
                </c:pt>
                <c:pt idx="13">
                  <c:v>CFL (LU)</c:v>
                </c:pt>
                <c:pt idx="14">
                  <c:v>FFS (CH)</c:v>
                </c:pt>
              </c:strCache>
            </c:strRef>
          </c:cat>
          <c:val>
            <c:numRef>
              <c:f>data!$I$3:$I$17</c:f>
              <c:numCache>
                <c:formatCode>0.0</c:formatCode>
                <c:ptCount val="15"/>
                <c:pt idx="0">
                  <c:v>34.987699219167801</c:v>
                </c:pt>
                <c:pt idx="1">
                  <c:v>39.096103229119898</c:v>
                </c:pt>
                <c:pt idx="2">
                  <c:v>40.594059405940598</c:v>
                </c:pt>
                <c:pt idx="3">
                  <c:v>59.333998595557503</c:v>
                </c:pt>
                <c:pt idx="4">
                  <c:v>61.453930684699898</c:v>
                </c:pt>
                <c:pt idx="5">
                  <c:v>62.348407909671998</c:v>
                </c:pt>
                <c:pt idx="6">
                  <c:v>64.407859798194394</c:v>
                </c:pt>
                <c:pt idx="7">
                  <c:v>66.898754391568204</c:v>
                </c:pt>
                <c:pt idx="8">
                  <c:v>71.222345802094196</c:v>
                </c:pt>
                <c:pt idx="9">
                  <c:v>74.547846103255495</c:v>
                </c:pt>
                <c:pt idx="10">
                  <c:v>75.089677162216006</c:v>
                </c:pt>
                <c:pt idx="11">
                  <c:v>83.305853256389099</c:v>
                </c:pt>
                <c:pt idx="12">
                  <c:v>88.833746898263001</c:v>
                </c:pt>
                <c:pt idx="13">
                  <c:v>96.678966789667896</c:v>
                </c:pt>
                <c:pt idx="14">
                  <c:v>99.978018378227802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157-44B7-B3A8-7754B5DE17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5"/>
        <c:overlap val="100"/>
        <c:axId val="133638400"/>
        <c:axId val="133636864"/>
      </c:barChart>
      <c:valAx>
        <c:axId val="133636864"/>
        <c:scaling>
          <c:orientation val="minMax"/>
          <c:max val="100"/>
        </c:scaling>
        <c:delete val="0"/>
        <c:axPos val="b"/>
        <c:majorGridlines>
          <c:spPr>
            <a:ln>
              <a:solidFill>
                <a:schemeClr val="accent5"/>
              </a:solidFill>
            </a:ln>
          </c:spPr>
        </c:majorGridlines>
        <c:numFmt formatCode="0%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133638400"/>
        <c:crosses val="autoZero"/>
        <c:crossBetween val="between"/>
        <c:majorUnit val="25"/>
        <c:dispUnits>
          <c:builtInUnit val="hundreds"/>
        </c:dispUnits>
      </c:valAx>
      <c:catAx>
        <c:axId val="133638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9525">
            <a:solidFill>
              <a:srgbClr val="444444"/>
            </a:solidFill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133636864"/>
        <c:crosses val="autoZero"/>
        <c:auto val="0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SBB • Division • Abteilung oder Bereich • DD.MM.YY</a:t>
            </a:r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D26404-58E8-4486-905C-9BBBD7B83F8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.xml"/><Relationship Id="rId4" Type="http://schemas.openxmlformats.org/officeDocument/2006/relationships/image" Target="../media/image15.e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51179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95173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9233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9948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540108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0120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3581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77736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7675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92544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054714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41628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2510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4527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4482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924758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2568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8159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4728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46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8258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928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8231283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7533" y="692150"/>
            <a:ext cx="10752667" cy="738664"/>
          </a:xfrm>
          <a:prstGeom prst="rect">
            <a:avLst/>
          </a:prstGeom>
        </p:spPr>
        <p:txBody>
          <a:bodyPr wrap="square"/>
          <a:lstStyle>
            <a:lvl1pPr>
              <a:defRPr baseline="0"/>
            </a:lvl1pPr>
          </a:lstStyle>
          <a:p>
            <a:r>
              <a:rPr lang="fr-CH" noProof="0" dirty="0"/>
              <a:t>Diapositive texte.</a:t>
            </a:r>
            <a:br>
              <a:rPr lang="fr-CH" noProof="0" dirty="0"/>
            </a:br>
            <a:r>
              <a:rPr lang="fr-CH" noProof="0" dirty="0"/>
              <a:t>Titre sur deux lignes au maximum.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618258"/>
            <a:ext cx="5280587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CH" noProof="0" dirty="0"/>
              <a:t>CFF • Division • Unité ou service • JJ.MM.AAAA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62365" y="6618258"/>
            <a:ext cx="397835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fr-CH" noProof="0" smtClean="0"/>
              <a:pPr/>
              <a:t>‹Nr.›</a:t>
            </a:fld>
            <a:endParaRPr lang="fr-CH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07533" y="1656000"/>
            <a:ext cx="10752667" cy="48672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CH" noProof="0" dirty="0"/>
              <a:t>Cliquer ici pour insérer un texte</a:t>
            </a:r>
          </a:p>
          <a:p>
            <a:pPr lvl="1"/>
            <a:r>
              <a:rPr lang="fr-CH" noProof="0" dirty="0"/>
              <a:t>2ème niveau</a:t>
            </a:r>
          </a:p>
          <a:p>
            <a:pPr lvl="2"/>
            <a:r>
              <a:rPr lang="fr-CH" noProof="0" dirty="0"/>
              <a:t>3ème niveau</a:t>
            </a:r>
          </a:p>
          <a:p>
            <a:pPr lvl="3"/>
            <a:r>
              <a:rPr lang="fr-CH" noProof="0" dirty="0"/>
              <a:t>4ème niveau</a:t>
            </a:r>
          </a:p>
          <a:p>
            <a:pPr lvl="4"/>
            <a:r>
              <a:rPr lang="fr-CH" noProof="0" dirty="0"/>
              <a:t>5ème niveau</a:t>
            </a:r>
          </a:p>
        </p:txBody>
      </p:sp>
    </p:spTree>
    <p:extLst>
      <p:ext uri="{BB962C8B-B14F-4D97-AF65-F5344CB8AC3E}">
        <p14:creationId xmlns:p14="http://schemas.microsoft.com/office/powerpoint/2010/main" val="313513721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66999299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4271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22466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25963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4184930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0515768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295211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091587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7998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0478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16135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689772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644820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14849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37218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13" Type="http://schemas.openxmlformats.org/officeDocument/2006/relationships/slideLayout" Target="../slideLayouts/slideLayout99.xml"/><Relationship Id="rId18" Type="http://schemas.openxmlformats.org/officeDocument/2006/relationships/slideLayout" Target="../slideLayouts/slideLayout104.xml"/><Relationship Id="rId26" Type="http://schemas.openxmlformats.org/officeDocument/2006/relationships/slideLayout" Target="../slideLayouts/slideLayout112.xml"/><Relationship Id="rId39" Type="http://schemas.openxmlformats.org/officeDocument/2006/relationships/theme" Target="../theme/theme4.xml"/><Relationship Id="rId3" Type="http://schemas.openxmlformats.org/officeDocument/2006/relationships/slideLayout" Target="../slideLayouts/slideLayout89.xml"/><Relationship Id="rId21" Type="http://schemas.openxmlformats.org/officeDocument/2006/relationships/slideLayout" Target="../slideLayouts/slideLayout107.xml"/><Relationship Id="rId34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93.xml"/><Relationship Id="rId12" Type="http://schemas.openxmlformats.org/officeDocument/2006/relationships/slideLayout" Target="../slideLayouts/slideLayout98.xml"/><Relationship Id="rId17" Type="http://schemas.openxmlformats.org/officeDocument/2006/relationships/slideLayout" Target="../slideLayouts/slideLayout103.xml"/><Relationship Id="rId25" Type="http://schemas.openxmlformats.org/officeDocument/2006/relationships/slideLayout" Target="../slideLayouts/slideLayout111.xml"/><Relationship Id="rId33" Type="http://schemas.openxmlformats.org/officeDocument/2006/relationships/slideLayout" Target="../slideLayouts/slideLayout119.xml"/><Relationship Id="rId38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88.xml"/><Relationship Id="rId16" Type="http://schemas.openxmlformats.org/officeDocument/2006/relationships/slideLayout" Target="../slideLayouts/slideLayout102.xml"/><Relationship Id="rId20" Type="http://schemas.openxmlformats.org/officeDocument/2006/relationships/slideLayout" Target="../slideLayouts/slideLayout106.xml"/><Relationship Id="rId29" Type="http://schemas.openxmlformats.org/officeDocument/2006/relationships/slideLayout" Target="../slideLayouts/slideLayout115.xml"/><Relationship Id="rId41" Type="http://schemas.openxmlformats.org/officeDocument/2006/relationships/image" Target="../media/image10.emf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11" Type="http://schemas.openxmlformats.org/officeDocument/2006/relationships/slideLayout" Target="../slideLayouts/slideLayout97.xml"/><Relationship Id="rId24" Type="http://schemas.openxmlformats.org/officeDocument/2006/relationships/slideLayout" Target="../slideLayouts/slideLayout110.xml"/><Relationship Id="rId32" Type="http://schemas.openxmlformats.org/officeDocument/2006/relationships/slideLayout" Target="../slideLayouts/slideLayout118.xml"/><Relationship Id="rId37" Type="http://schemas.openxmlformats.org/officeDocument/2006/relationships/slideLayout" Target="../slideLayouts/slideLayout123.xml"/><Relationship Id="rId40" Type="http://schemas.openxmlformats.org/officeDocument/2006/relationships/image" Target="../media/image9.emf"/><Relationship Id="rId5" Type="http://schemas.openxmlformats.org/officeDocument/2006/relationships/slideLayout" Target="../slideLayouts/slideLayout91.xml"/><Relationship Id="rId15" Type="http://schemas.openxmlformats.org/officeDocument/2006/relationships/slideLayout" Target="../slideLayouts/slideLayout101.xml"/><Relationship Id="rId23" Type="http://schemas.openxmlformats.org/officeDocument/2006/relationships/slideLayout" Target="../slideLayouts/slideLayout109.xml"/><Relationship Id="rId28" Type="http://schemas.openxmlformats.org/officeDocument/2006/relationships/slideLayout" Target="../slideLayouts/slideLayout114.xml"/><Relationship Id="rId36" Type="http://schemas.openxmlformats.org/officeDocument/2006/relationships/slideLayout" Target="../slideLayouts/slideLayout122.xml"/><Relationship Id="rId10" Type="http://schemas.openxmlformats.org/officeDocument/2006/relationships/slideLayout" Target="../slideLayouts/slideLayout96.xml"/><Relationship Id="rId19" Type="http://schemas.openxmlformats.org/officeDocument/2006/relationships/slideLayout" Target="../slideLayouts/slideLayout105.xml"/><Relationship Id="rId31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5.xml"/><Relationship Id="rId14" Type="http://schemas.openxmlformats.org/officeDocument/2006/relationships/slideLayout" Target="../slideLayouts/slideLayout100.xml"/><Relationship Id="rId22" Type="http://schemas.openxmlformats.org/officeDocument/2006/relationships/slideLayout" Target="../slideLayouts/slideLayout108.xml"/><Relationship Id="rId27" Type="http://schemas.openxmlformats.org/officeDocument/2006/relationships/slideLayout" Target="../slideLayouts/slideLayout113.xml"/><Relationship Id="rId30" Type="http://schemas.openxmlformats.org/officeDocument/2006/relationships/slideLayout" Target="../slideLayouts/slideLayout116.xml"/><Relationship Id="rId35" Type="http://schemas.openxmlformats.org/officeDocument/2006/relationships/slideLayout" Target="../slideLayouts/slideLayout1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50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39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  <p:sldLayoutId id="2147483768" r:id="rId17"/>
    <p:sldLayoutId id="2147483769" r:id="rId18"/>
    <p:sldLayoutId id="2147483770" r:id="rId19"/>
    <p:sldLayoutId id="2147483771" r:id="rId20"/>
    <p:sldLayoutId id="2147483772" r:id="rId21"/>
    <p:sldLayoutId id="2147483773" r:id="rId22"/>
    <p:sldLayoutId id="2147483774" r:id="rId23"/>
    <p:sldLayoutId id="2147483775" r:id="rId24"/>
    <p:sldLayoutId id="2147483776" r:id="rId25"/>
    <p:sldLayoutId id="2147483777" r:id="rId26"/>
    <p:sldLayoutId id="2147483778" r:id="rId27"/>
    <p:sldLayoutId id="2147483779" r:id="rId28"/>
    <p:sldLayoutId id="2147483780" r:id="rId29"/>
    <p:sldLayoutId id="2147483781" r:id="rId30"/>
    <p:sldLayoutId id="2147483782" r:id="rId31"/>
    <p:sldLayoutId id="2147483783" r:id="rId32"/>
    <p:sldLayoutId id="2147483784" r:id="rId33"/>
    <p:sldLayoutId id="2147483785" r:id="rId34"/>
    <p:sldLayoutId id="2147483786" r:id="rId35"/>
    <p:sldLayoutId id="2147483787" r:id="rId36"/>
    <p:sldLayoutId id="2147483788" r:id="rId37"/>
    <p:sldLayoutId id="2147483789" r:id="rId3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1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2.xml"/><Relationship Id="rId7" Type="http://schemas.openxmlformats.org/officeDocument/2006/relationships/chart" Target="../charts/chart1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6.emf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2EE3096D-63F5-415F-B8E4-765C23175D1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5" imgW="352" imgH="353" progId="TCLayout.ActiveDocument.1">
                  <p:embed/>
                </p:oleObj>
              </mc:Choice>
              <mc:Fallback>
                <p:oleObj name="think-cell Folie" r:id="rId5" imgW="352" imgH="353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2EE3096D-63F5-415F-B8E4-765C23175D1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hteck 9" hidden="1">
            <a:extLst>
              <a:ext uri="{FF2B5EF4-FFF2-40B4-BE49-F238E27FC236}">
                <a16:creationId xmlns:a16="http://schemas.microsoft.com/office/drawing/2014/main" id="{08AAF2B3-9DD3-4BE3-8383-7A2141055AA1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de-CH" sz="2400" b="1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Elettrificazione delle reti ferroviarie in Europa nel 2024.</a:t>
            </a:r>
            <a:endParaRPr lang="de-CH" dirty="0"/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4258233357"/>
              </p:ext>
            </p:extLst>
          </p:nvPr>
        </p:nvGraphicFramePr>
        <p:xfrm>
          <a:off x="502919" y="1619249"/>
          <a:ext cx="10201593" cy="4257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1" name="Textfeld 10">
            <a:extLst>
              <a:ext uri="{FF2B5EF4-FFF2-40B4-BE49-F238E27FC236}">
                <a16:creationId xmlns:a16="http://schemas.microsoft.com/office/drawing/2014/main" id="{C872468D-648C-44F5-8DF7-75B41720E3E9}"/>
              </a:ext>
            </a:extLst>
          </p:cNvPr>
          <p:cNvSpPr txBox="1"/>
          <p:nvPr/>
        </p:nvSpPr>
        <p:spPr>
          <a:xfrm>
            <a:off x="1487487" y="1019777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30" normalizeH="0" baseline="0" noProof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Tratte elettrificate sul totale delle tratte di un gestore dell’infrastruttura</a:t>
            </a:r>
            <a:endParaRPr kumimoji="0" lang="de-CH" sz="1400" b="0" i="0" u="none" strike="noStrike" kern="1200" cap="none" spc="30" normalizeH="0" baseline="0" noProof="0" dirty="0">
              <a:ln>
                <a:noFill/>
              </a:ln>
              <a:solidFill>
                <a:srgbClr val="EB0000"/>
              </a:solidFill>
              <a:effectLst/>
              <a:uLnTx/>
              <a:uFillTx/>
              <a:latin typeface="SBB Light"/>
              <a:ea typeface="+mn-ea"/>
              <a:cs typeface="+mn-cs"/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5951AA1F-1F78-4199-A377-9885C86C21AF}"/>
              </a:ext>
            </a:extLst>
          </p:cNvPr>
          <p:cNvSpPr txBox="1"/>
          <p:nvPr/>
        </p:nvSpPr>
        <p:spPr>
          <a:xfrm rot="16200000">
            <a:off x="9605908" y="3946970"/>
            <a:ext cx="3947678" cy="1384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>
              <a:defRPr/>
            </a:pPr>
            <a:r>
              <a:rPr kumimoji="0" lang="fr-FR" sz="900" b="0" i="0" u="none" strike="noStrike" kern="0" cap="none" spc="0" normalizeH="0" baseline="0" noProof="0" dirty="0" err="1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Fonti</a:t>
            </a:r>
            <a:r>
              <a:rPr kumimoji="0" lang="fr-FR" sz="9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: UIC, </a:t>
            </a:r>
            <a:r>
              <a:rPr kumimoji="0" lang="fr-FR" sz="900" b="0" i="0" u="none" strike="noStrike" kern="0" cap="none" spc="0" normalizeH="0" baseline="0" noProof="0" dirty="0" err="1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ProRail</a:t>
            </a:r>
            <a:r>
              <a:rPr kumimoji="0" lang="fr-FR" sz="9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. </a:t>
            </a:r>
            <a:r>
              <a:rPr lang="fr-FR" sz="900" kern="0" dirty="0">
                <a:solidFill>
                  <a:srgbClr val="444444"/>
                </a:solidFill>
              </a:rPr>
              <a:t>SNCF Réseau, </a:t>
            </a:r>
            <a:r>
              <a:rPr lang="fr-FR" sz="900" kern="0" dirty="0" err="1">
                <a:solidFill>
                  <a:srgbClr val="444444"/>
                </a:solidFill>
              </a:rPr>
              <a:t>ProRail</a:t>
            </a:r>
            <a:r>
              <a:rPr lang="fr-FR" sz="900" kern="0" dirty="0">
                <a:solidFill>
                  <a:srgbClr val="444444"/>
                </a:solidFill>
              </a:rPr>
              <a:t>, </a:t>
            </a:r>
            <a:r>
              <a:rPr lang="fr-FR" sz="900" kern="0" dirty="0" err="1">
                <a:solidFill>
                  <a:srgbClr val="444444"/>
                </a:solidFill>
              </a:rPr>
              <a:t>Infrabel</a:t>
            </a:r>
            <a:r>
              <a:rPr lang="fr-FR" sz="900" kern="0" dirty="0">
                <a:solidFill>
                  <a:srgbClr val="444444"/>
                </a:solidFill>
              </a:rPr>
              <a:t>, CFL: 2023.</a:t>
            </a:r>
          </a:p>
        </p:txBody>
      </p:sp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529F12DD-D362-4327-A51F-7014752CA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6745" y="5882280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</p:spTree>
    <p:extLst>
      <p:ext uri="{BB962C8B-B14F-4D97-AF65-F5344CB8AC3E}">
        <p14:creationId xmlns:p14="http://schemas.microsoft.com/office/powerpoint/2010/main" val="380803553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BOsmfMoRi26Np7Rn4kh2w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2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915E158-F398-42BF-8A91-7C2A147B9234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2f5c8543-cf23-4718-a3b8-32b0a91d511a"/>
    <ds:schemaRef ds:uri="96e82a89-ba48-4728-b345-cf206dbec8f1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42260FE-0F34-4F96-8D94-A4A0F45C97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55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4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1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2_Benutzerdefiniertes Design</vt:lpstr>
      <vt:lpstr>think-cell Folie</vt:lpstr>
      <vt:lpstr>Elettrificazione delle reti ferroviarie in Europa nel 2024.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Elettrificazione delle reti ferroviarie in Europa nel 2023.</dc:title>
  <dc:creator>Meyer Raphael (KOM-PGA-VSF)</dc:creator>
  <cp:lastModifiedBy>Weigel Stefan (PAR-EPS)</cp:lastModifiedBy>
  <cp:revision>59</cp:revision>
  <dcterms:created xsi:type="dcterms:W3CDTF">2020-09-30T11:00:09Z</dcterms:created>
  <dcterms:modified xsi:type="dcterms:W3CDTF">2026-03-03T13:17:06Z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