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275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0000"/>
    <a:srgbClr val="A20013"/>
    <a:srgbClr val="444444"/>
    <a:srgbClr val="F6F6F6"/>
    <a:srgbClr val="E5E5E5"/>
    <a:srgbClr val="A8A8A8"/>
    <a:srgbClr val="8D8D8D"/>
    <a:srgbClr val="5A5A5A"/>
    <a:srgbClr val="BDBDBD"/>
    <a:srgbClr val="7272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30:31.429" v="3" actId="27918"/>
      <pc:docMkLst>
        <pc:docMk/>
      </pc:docMkLst>
      <pc:sldChg chg="mod">
        <pc:chgData name="Weigel Stefan (PAR-EPS)" userId="fd3b2067-2981-4ad8-bf3a-d2e1004e4fa8" providerId="ADAL" clId="{A4CFA2F4-FF8D-446B-B271-6DF568DBEADA}" dt="2026-02-12T08:30:31.429" v="3" actId="27918"/>
        <pc:sldMkLst>
          <pc:docMk/>
          <pc:sldMk cId="204404663" sldId="27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7950261382616431E-2"/>
          <c:y val="9.0509769134196866E-2"/>
          <c:w val="0.8716698119346652"/>
          <c:h val="0.69057417871737503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data!$D$8</c:f>
              <c:strCache>
                <c:ptCount val="1"/>
                <c:pt idx="0">
                  <c:v>SBB infrastructure</c:v>
                </c:pt>
              </c:strCache>
            </c:strRef>
          </c:tx>
          <c:spPr>
            <a:solidFill>
              <a:srgbClr val="B7B7B7"/>
            </a:solidFill>
          </c:spPr>
          <c:invertIfNegative val="0"/>
          <c:dPt>
            <c:idx val="17"/>
            <c:invertIfNegative val="0"/>
            <c:bubble3D val="0"/>
            <c:spPr>
              <a:solidFill>
                <a:srgbClr val="EB0000"/>
              </a:solidFill>
            </c:spPr>
            <c:extLst>
              <c:ext xmlns:c16="http://schemas.microsoft.com/office/drawing/2014/chart" uri="{C3380CC4-5D6E-409C-BE32-E72D297353CC}">
                <c16:uniqueId val="{00000001-A963-4915-9A71-93624751F013}"/>
              </c:ext>
            </c:extLst>
          </c:dPt>
          <c:cat>
            <c:numRef>
              <c:f>data!$B$9:$B$26</c:f>
              <c:numCache>
                <c:formatCode>General</c:formatCode>
                <c:ptCount val="1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  <c:pt idx="17">
                  <c:v>2025</c:v>
                </c:pt>
              </c:numCache>
            </c:numRef>
          </c:cat>
          <c:val>
            <c:numRef>
              <c:f>data!$D$9:$D$26</c:f>
              <c:numCache>
                <c:formatCode>#,##0</c:formatCode>
                <c:ptCount val="18"/>
                <c:pt idx="0">
                  <c:v>2114</c:v>
                </c:pt>
                <c:pt idx="1">
                  <c:v>2088.5749810000002</c:v>
                </c:pt>
                <c:pt idx="2">
                  <c:v>2128.2936650000001</c:v>
                </c:pt>
                <c:pt idx="3">
                  <c:v>2082.1999999999998</c:v>
                </c:pt>
                <c:pt idx="4">
                  <c:v>2111.3942470000002</c:v>
                </c:pt>
                <c:pt idx="5">
                  <c:v>2147.994831</c:v>
                </c:pt>
                <c:pt idx="6">
                  <c:v>2088.83</c:v>
                </c:pt>
                <c:pt idx="7">
                  <c:v>2097.6860000000001</c:v>
                </c:pt>
                <c:pt idx="8">
                  <c:v>2142.5936740000002</c:v>
                </c:pt>
                <c:pt idx="9">
                  <c:v>2067.431693</c:v>
                </c:pt>
                <c:pt idx="10">
                  <c:v>2033</c:v>
                </c:pt>
                <c:pt idx="11">
                  <c:v>2013</c:v>
                </c:pt>
                <c:pt idx="12">
                  <c:v>1890</c:v>
                </c:pt>
                <c:pt idx="13">
                  <c:v>2002.1310000000001</c:v>
                </c:pt>
                <c:pt idx="14">
                  <c:v>2048.1</c:v>
                </c:pt>
                <c:pt idx="15">
                  <c:v>2027.175</c:v>
                </c:pt>
                <c:pt idx="16">
                  <c:v>2043.8779999999999</c:v>
                </c:pt>
                <c:pt idx="17">
                  <c:v>2061.5340000000001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32-475B-9895-C8153D632F4B}"/>
            </c:ext>
          </c:extLst>
        </c:ser>
        <c:ser>
          <c:idx val="2"/>
          <c:order val="1"/>
          <c:tx>
            <c:strRef>
              <c:f>data!$E$8</c:f>
              <c:strCache>
                <c:ptCount val="1"/>
                <c:pt idx="0">
                  <c:v>Other infrastructure</c:v>
                </c:pt>
              </c:strCache>
            </c:strRef>
          </c:tx>
          <c:spPr>
            <a:solidFill>
              <a:srgbClr val="767676"/>
            </a:solidFill>
          </c:spPr>
          <c:invertIfNegative val="0"/>
          <c:dPt>
            <c:idx val="17"/>
            <c:invertIfNegative val="0"/>
            <c:bubble3D val="0"/>
            <c:spPr>
              <a:solidFill>
                <a:srgbClr val="A20013"/>
              </a:solidFill>
            </c:spPr>
            <c:extLst>
              <c:ext xmlns:c16="http://schemas.microsoft.com/office/drawing/2014/chart" uri="{C3380CC4-5D6E-409C-BE32-E72D297353CC}">
                <c16:uniqueId val="{00000000-A963-4915-9A71-93624751F013}"/>
              </c:ext>
            </c:extLst>
          </c:dPt>
          <c:cat>
            <c:numRef>
              <c:f>data!$B$9:$B$26</c:f>
              <c:numCache>
                <c:formatCode>General</c:formatCode>
                <c:ptCount val="1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  <c:pt idx="17">
                  <c:v>2025</c:v>
                </c:pt>
              </c:numCache>
            </c:numRef>
          </c:cat>
          <c:val>
            <c:numRef>
              <c:f>data!$E$9:$E$26</c:f>
              <c:numCache>
                <c:formatCode>#,##0</c:formatCode>
                <c:ptCount val="18"/>
                <c:pt idx="0">
                  <c:v>303</c:v>
                </c:pt>
                <c:pt idx="1">
                  <c:v>302.17247499999985</c:v>
                </c:pt>
                <c:pt idx="2">
                  <c:v>299.80456299999969</c:v>
                </c:pt>
                <c:pt idx="3">
                  <c:v>298.90000000000009</c:v>
                </c:pt>
                <c:pt idx="4">
                  <c:v>298.41561400000001</c:v>
                </c:pt>
                <c:pt idx="5">
                  <c:v>293.65079300000025</c:v>
                </c:pt>
                <c:pt idx="6">
                  <c:v>291.939257</c:v>
                </c:pt>
                <c:pt idx="7">
                  <c:v>313.54700000000003</c:v>
                </c:pt>
                <c:pt idx="8">
                  <c:v>315.29860999999983</c:v>
                </c:pt>
                <c:pt idx="9">
                  <c:v>321.77498900000001</c:v>
                </c:pt>
                <c:pt idx="10">
                  <c:v>306.40000000000009</c:v>
                </c:pt>
                <c:pt idx="11">
                  <c:v>299.5</c:v>
                </c:pt>
                <c:pt idx="12">
                  <c:v>267.40000000000009</c:v>
                </c:pt>
                <c:pt idx="13">
                  <c:v>273.34500000000003</c:v>
                </c:pt>
                <c:pt idx="14">
                  <c:v>264.26099999999997</c:v>
                </c:pt>
                <c:pt idx="15">
                  <c:v>271.90499999999997</c:v>
                </c:pt>
                <c:pt idx="16">
                  <c:v>270.11500000000001</c:v>
                </c:pt>
                <c:pt idx="17">
                  <c:v>265.6279999999997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32-475B-9895-C8153D632F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7267456"/>
        <c:axId val="164954496"/>
        <c:extLst/>
      </c:barChart>
      <c:lineChart>
        <c:grouping val="standard"/>
        <c:varyColors val="0"/>
        <c:ser>
          <c:idx val="5"/>
          <c:order val="2"/>
          <c:tx>
            <c:strRef>
              <c:f>data!$F$8</c:f>
              <c:strCache>
                <c:ptCount val="1"/>
                <c:pt idx="0">
                  <c:v>Proportion of traction current from renewable sources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none"/>
          </c:marker>
          <c:cat>
            <c:numRef>
              <c:f>data!$B$9:$B$26</c:f>
              <c:numCache>
                <c:formatCode>General</c:formatCode>
                <c:ptCount val="1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  <c:pt idx="17">
                  <c:v>2025</c:v>
                </c:pt>
              </c:numCache>
            </c:numRef>
          </c:cat>
          <c:val>
            <c:numRef>
              <c:f>data!$F$9:$F$26</c:f>
              <c:numCache>
                <c:formatCode>#,##0</c:formatCode>
                <c:ptCount val="18"/>
                <c:pt idx="0">
                  <c:v>74.3</c:v>
                </c:pt>
                <c:pt idx="1">
                  <c:v>76.5</c:v>
                </c:pt>
                <c:pt idx="2">
                  <c:v>81.872506960903706</c:v>
                </c:pt>
                <c:pt idx="3">
                  <c:v>73</c:v>
                </c:pt>
                <c:pt idx="4">
                  <c:v>83.5</c:v>
                </c:pt>
                <c:pt idx="5">
                  <c:v>100</c:v>
                </c:pt>
                <c:pt idx="6">
                  <c:v>97.1</c:v>
                </c:pt>
                <c:pt idx="7">
                  <c:v>99.11</c:v>
                </c:pt>
                <c:pt idx="8">
                  <c:v>91.9</c:v>
                </c:pt>
                <c:pt idx="9">
                  <c:v>91.4</c:v>
                </c:pt>
                <c:pt idx="10">
                  <c:v>99.209195584327205</c:v>
                </c:pt>
                <c:pt idx="11">
                  <c:v>95.5</c:v>
                </c:pt>
                <c:pt idx="12">
                  <c:v>91.06</c:v>
                </c:pt>
                <c:pt idx="13">
                  <c:v>90.24</c:v>
                </c:pt>
                <c:pt idx="14">
                  <c:v>90.26</c:v>
                </c:pt>
                <c:pt idx="15">
                  <c:v>91.84</c:v>
                </c:pt>
                <c:pt idx="16">
                  <c:v>91.3</c:v>
                </c:pt>
                <c:pt idx="17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4832-475B-9895-C8153D632F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5049088"/>
        <c:axId val="164956032"/>
      </c:lineChart>
      <c:catAx>
        <c:axId val="137267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rgbClr val="444444"/>
            </a:solidFill>
          </a:ln>
        </c:spPr>
        <c:txPr>
          <a:bodyPr rot="0" vert="horz"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64954496"/>
        <c:crosses val="autoZero"/>
        <c:auto val="1"/>
        <c:lblAlgn val="ctr"/>
        <c:lblOffset val="100"/>
        <c:noMultiLvlLbl val="0"/>
      </c:catAx>
      <c:valAx>
        <c:axId val="164954496"/>
        <c:scaling>
          <c:orientation val="minMax"/>
          <c:max val="4000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#\,##0;\-#\,##0;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37267456"/>
        <c:crosses val="autoZero"/>
        <c:crossBetween val="between"/>
        <c:majorUnit val="1000"/>
      </c:valAx>
      <c:valAx>
        <c:axId val="164956032"/>
        <c:scaling>
          <c:orientation val="minMax"/>
          <c:max val="100"/>
        </c:scaling>
        <c:delete val="0"/>
        <c:axPos val="r"/>
        <c:numFmt formatCode="0%" sourceLinked="0"/>
        <c:majorTickMark val="none"/>
        <c:minorTickMark val="none"/>
        <c:tickLblPos val="nextTo"/>
        <c:spPr>
          <a:ln>
            <a:noFill/>
          </a:ln>
        </c:spPr>
        <c:txPr>
          <a:bodyPr anchor="ctr" anchorCtr="1"/>
          <a:lstStyle/>
          <a:p>
            <a:pPr algn="just">
              <a:defRPr sz="1100"/>
            </a:pPr>
            <a:endParaRPr lang="de-DE"/>
          </a:p>
        </c:txPr>
        <c:crossAx val="165049088"/>
        <c:crosses val="max"/>
        <c:crossBetween val="between"/>
        <c:majorUnit val="25"/>
        <c:dispUnits>
          <c:builtInUnit val="hundreds"/>
          <c:dispUnitsLbl/>
        </c:dispUnits>
      </c:valAx>
      <c:catAx>
        <c:axId val="1650490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4956032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2.6866770785883173E-2"/>
          <c:y val="0.91380427216359617"/>
          <c:w val="0.86431769375935441"/>
          <c:h val="6.2319984563840795E-2"/>
        </c:manualLayout>
      </c:layout>
      <c:overlay val="0"/>
      <c:txPr>
        <a:bodyPr/>
        <a:lstStyle/>
        <a:p>
          <a:pPr>
            <a:defRPr sz="1100">
              <a:solidFill>
                <a:srgbClr val="444444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0.04127</cdr:x>
      <cdr:y>0.05904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0" y="0"/>
          <a:ext cx="380480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100" dirty="0" err="1">
              <a:solidFill>
                <a:srgbClr val="444444"/>
              </a:solidFill>
              <a:latin typeface="+mj-lt"/>
              <a:cs typeface="Arial" pitchFamily="34" charset="0"/>
            </a:rPr>
            <a:t>GWh</a:t>
          </a:r>
          <a:endParaRPr lang="de-CH" sz="1100" dirty="0">
            <a:solidFill>
              <a:srgbClr val="444444"/>
            </a:solidFill>
            <a:latin typeface="+mj-lt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2.xml"/><Relationship Id="rId7" Type="http://schemas.openxmlformats.org/officeDocument/2006/relationships/chart" Target="../charts/chart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47D3BC8C-7961-4039-9EF6-F9847B8D1E3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52" imgH="353" progId="TCLayout.ActiveDocument.1">
                  <p:embed/>
                </p:oleObj>
              </mc:Choice>
              <mc:Fallback>
                <p:oleObj name="think-cell Folie" r:id="rId5" imgW="352" imgH="353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47D3BC8C-7961-4039-9EF6-F9847B8D1E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hteck 3" hidden="1">
            <a:extLst>
              <a:ext uri="{FF2B5EF4-FFF2-40B4-BE49-F238E27FC236}">
                <a16:creationId xmlns:a16="http://schemas.microsoft.com/office/drawing/2014/main" id="{3F927938-3630-4B34-8EB8-188D55E055D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Railway electricity consumption and proportion of renewable energy.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3368931173"/>
              </p:ext>
            </p:extLst>
          </p:nvPr>
        </p:nvGraphicFramePr>
        <p:xfrm>
          <a:off x="1494169" y="1886295"/>
          <a:ext cx="9220200" cy="42065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A3DB4B5C-8AF8-4D76-8E11-2708D9423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5980022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C8AB3786-D9DD-4308-864B-E8A3E60658EB}"/>
              </a:ext>
            </a:extLst>
          </p:cNvPr>
          <p:cNvSpPr txBox="1">
            <a:spLocks/>
          </p:cNvSpPr>
          <p:nvPr/>
        </p:nvSpPr>
        <p:spPr>
          <a:xfrm>
            <a:off x="2181645" y="5526560"/>
            <a:ext cx="4505682" cy="170649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de-DE"/>
            </a:defPPr>
            <a:lvl1pPr marL="0" algn="l" defTabSz="914400" rtl="0" eaLnBrk="1" latinLnBrk="0" hangingPunct="1">
              <a:defRPr sz="800" kern="1200" spc="1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sz="1100" kern="0" spc="0" dirty="0">
                <a:solidFill>
                  <a:srgbClr val="444444"/>
                </a:solidFill>
              </a:rPr>
              <a:t>Rail power provided by SBB Infrastructure Energy to train services for:</a:t>
            </a:r>
          </a:p>
        </p:txBody>
      </p:sp>
    </p:spTree>
    <p:extLst>
      <p:ext uri="{BB962C8B-B14F-4D97-AF65-F5344CB8AC3E}">
        <p14:creationId xmlns:p14="http://schemas.microsoft.com/office/powerpoint/2010/main" val="2044046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1ndpy9QStuzu2K.2eC49Q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15E158-F398-42BF-8A91-7C2A147B9234}">
  <ds:schemaRefs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2f5c8543-cf23-4718-a3b8-32b0a91d511a"/>
    <ds:schemaRef ds:uri="96e82a89-ba48-4728-b345-cf206dbec8f1"/>
    <ds:schemaRef ds:uri="http://schemas.openxmlformats.org/package/2006/metadata/core-properties"/>
    <ds:schemaRef ds:uri="http://purl.org/dc/terms/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3F34C85-0402-40C9-B636-D97E4BECE1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41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Railway electricity consumption and proportion of renewable energy.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Railway electricity consumption and proportion of renewable energy.</dc:title>
  <dc:creator>Meyer Raphael (KOM-PGA-VSF)</dc:creator>
  <cp:lastModifiedBy>Weigel Stefan (PAR-EPS)</cp:lastModifiedBy>
  <cp:revision>59</cp:revision>
  <dcterms:created xsi:type="dcterms:W3CDTF">2020-09-30T11:00:09Z</dcterms:created>
  <dcterms:modified xsi:type="dcterms:W3CDTF">2026-03-03T13:17:31Z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