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orient="horz" pos="2160" userDrawn="1">
          <p15:clr>
            <a:srgbClr val="A4A3A4"/>
          </p15:clr>
        </p15:guide>
        <p15:guide id="12" orient="horz" pos="3453" userDrawn="1">
          <p15:clr>
            <a:srgbClr val="A4A3A4"/>
          </p15:clr>
        </p15:guide>
        <p15:guide id="13" pos="59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0000"/>
    <a:srgbClr val="7F0000"/>
    <a:srgbClr val="B00000"/>
    <a:srgbClr val="FF8989"/>
    <a:srgbClr val="D9D9D9"/>
    <a:srgbClr val="A1A1A1"/>
    <a:srgbClr val="404040"/>
    <a:srgbClr val="F6F6F6"/>
    <a:srgbClr val="444444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  <p:guide orient="horz" pos="2160"/>
        <p:guide orient="horz" pos="3453"/>
        <p:guide pos="599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yer Raphael (PAR-EPS)" userId="79615dfe-ed48-4e74-a40f-4f7b034c1c27" providerId="ADAL" clId="{06063CA0-AEE8-4F27-859A-97DB1F593625}"/>
    <pc:docChg chg="modSld">
      <pc:chgData name="Meyer Raphael (PAR-EPS)" userId="79615dfe-ed48-4e74-a40f-4f7b034c1c27" providerId="ADAL" clId="{06063CA0-AEE8-4F27-859A-97DB1F593625}" dt="2026-02-20T11:06:42.271" v="12" actId="27918"/>
      <pc:docMkLst>
        <pc:docMk/>
      </pc:docMkLst>
      <pc:sldChg chg="mod">
        <pc:chgData name="Meyer Raphael (PAR-EPS)" userId="79615dfe-ed48-4e74-a40f-4f7b034c1c27" providerId="ADAL" clId="{06063CA0-AEE8-4F27-859A-97DB1F593625}" dt="2026-02-20T11:06:42.271" v="12" actId="27918"/>
        <pc:sldMkLst>
          <pc:docMk/>
          <pc:sldMk cId="1659961403" sldId="399"/>
        </pc:sldMkLst>
      </pc:sldChg>
    </pc:docChg>
  </pc:docChgLst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0:18:20.838" v="15" actId="20577"/>
      <pc:docMkLst>
        <pc:docMk/>
      </pc:docMkLst>
      <pc:sldChg chg="modSp mod">
        <pc:chgData name="Weigel Stefan (PAR-EPS)" userId="fd3b2067-2981-4ad8-bf3a-d2e1004e4fa8" providerId="ADAL" clId="{A4CFA2F4-FF8D-446B-B271-6DF568DBEADA}" dt="2026-02-12T10:18:20.838" v="15" actId="20577"/>
        <pc:sldMkLst>
          <pc:docMk/>
          <pc:sldMk cId="1659961403" sldId="399"/>
        </pc:sldMkLst>
        <pc:spChg chg="mod">
          <ac:chgData name="Weigel Stefan (PAR-EPS)" userId="fd3b2067-2981-4ad8-bf3a-d2e1004e4fa8" providerId="ADAL" clId="{A4CFA2F4-FF8D-446B-B271-6DF568DBEADA}" dt="2026-02-12T10:18:20.838" v="15" actId="20577"/>
          <ac:spMkLst>
            <pc:docMk/>
            <pc:sldMk cId="1659961403" sldId="399"/>
            <ac:spMk id="2" creationId="{00000000-0000-0000-0000-000000000000}"/>
          </ac:spMkLst>
        </pc:spChg>
        <pc:graphicFrameChg chg="mod">
          <ac:chgData name="Weigel Stefan (PAR-EPS)" userId="fd3b2067-2981-4ad8-bf3a-d2e1004e4fa8" providerId="ADAL" clId="{A4CFA2F4-FF8D-446B-B271-6DF568DBEADA}" dt="2026-02-12T10:17:27.349" v="13"/>
          <ac:graphicFrameMkLst>
            <pc:docMk/>
            <pc:sldMk cId="1659961403" sldId="399"/>
            <ac:graphicFrameMk id="11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972409615906781E-2"/>
          <c:y val="3.7787544847919644E-2"/>
          <c:w val="0.67761022577748076"/>
          <c:h val="0.65221696029862231"/>
        </c:manualLayout>
      </c:layout>
      <c:doughnutChart>
        <c:varyColors val="1"/>
        <c:ser>
          <c:idx val="0"/>
          <c:order val="0"/>
          <c:tx>
            <c:strRef>
              <c:f>data!$F$2</c:f>
              <c:strCache>
                <c:ptCount val="1"/>
                <c:pt idx="0">
                  <c:v>Energieverbrauch</c:v>
                </c:pt>
              </c:strCache>
            </c:strRef>
          </c:tx>
          <c:dPt>
            <c:idx val="0"/>
            <c:bubble3D val="0"/>
            <c:spPr>
              <a:solidFill>
                <a:srgbClr val="7F0000"/>
              </a:solidFill>
            </c:spPr>
            <c:extLst>
              <c:ext xmlns:c16="http://schemas.microsoft.com/office/drawing/2014/chart" uri="{C3380CC4-5D6E-409C-BE32-E72D297353CC}">
                <c16:uniqueId val="{00000001-B8CE-4FB6-BE80-4DB11D42AB6C}"/>
              </c:ext>
            </c:extLst>
          </c:dPt>
          <c:dPt>
            <c:idx val="1"/>
            <c:bubble3D val="0"/>
            <c:spPr>
              <a:solidFill>
                <a:srgbClr val="B00000"/>
              </a:solidFill>
            </c:spPr>
            <c:extLst>
              <c:ext xmlns:c16="http://schemas.microsoft.com/office/drawing/2014/chart" uri="{C3380CC4-5D6E-409C-BE32-E72D297353CC}">
                <c16:uniqueId val="{00000003-B8CE-4FB6-BE80-4DB11D42AB6C}"/>
              </c:ext>
            </c:extLst>
          </c:dPt>
          <c:dPt>
            <c:idx val="2"/>
            <c:bubble3D val="0"/>
            <c:spPr>
              <a:solidFill>
                <a:srgbClr val="F80000"/>
              </a:solidFill>
            </c:spPr>
            <c:extLst>
              <c:ext xmlns:c16="http://schemas.microsoft.com/office/drawing/2014/chart" uri="{C3380CC4-5D6E-409C-BE32-E72D297353CC}">
                <c16:uniqueId val="{00000005-B8CE-4FB6-BE80-4DB11D42AB6C}"/>
              </c:ext>
            </c:extLst>
          </c:dPt>
          <c:dPt>
            <c:idx val="3"/>
            <c:bubble3D val="0"/>
            <c:spPr>
              <a:solidFill>
                <a:srgbClr val="FF8989"/>
              </a:solidFill>
            </c:spPr>
            <c:extLst>
              <c:ext xmlns:c16="http://schemas.microsoft.com/office/drawing/2014/chart" uri="{C3380CC4-5D6E-409C-BE32-E72D297353CC}">
                <c16:uniqueId val="{00000007-B8CE-4FB6-BE80-4DB11D42AB6C}"/>
              </c:ext>
            </c:extLst>
          </c:dPt>
          <c:dPt>
            <c:idx val="4"/>
            <c:bubble3D val="0"/>
            <c:spPr>
              <a:solidFill>
                <a:srgbClr val="D9D9D9"/>
              </a:solidFill>
            </c:spPr>
            <c:extLst>
              <c:ext xmlns:c16="http://schemas.microsoft.com/office/drawing/2014/chart" uri="{C3380CC4-5D6E-409C-BE32-E72D297353CC}">
                <c16:uniqueId val="{00000009-B8CE-4FB6-BE80-4DB11D42AB6C}"/>
              </c:ext>
            </c:extLst>
          </c:dPt>
          <c:dPt>
            <c:idx val="5"/>
            <c:bubble3D val="0"/>
            <c:spPr>
              <a:solidFill>
                <a:srgbClr val="A1A1A1"/>
              </a:solidFill>
            </c:spPr>
            <c:extLst>
              <c:ext xmlns:c16="http://schemas.microsoft.com/office/drawing/2014/chart" uri="{C3380CC4-5D6E-409C-BE32-E72D297353CC}">
                <c16:uniqueId val="{0000000B-B8CE-4FB6-BE80-4DB11D42AB6C}"/>
              </c:ext>
            </c:extLst>
          </c:dPt>
          <c:dPt>
            <c:idx val="6"/>
            <c:bubble3D val="0"/>
            <c:spPr>
              <a:solidFill>
                <a:srgbClr val="404040"/>
              </a:solidFill>
            </c:spPr>
            <c:extLst>
              <c:ext xmlns:c16="http://schemas.microsoft.com/office/drawing/2014/chart" uri="{C3380CC4-5D6E-409C-BE32-E72D297353CC}">
                <c16:uniqueId val="{0000000D-91C1-4368-8712-1FFA6E2A3F9D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C-B8CE-4FB6-BE80-4DB11D42AB6C}"/>
              </c:ext>
            </c:extLst>
          </c:dPt>
          <c:cat>
            <c:strRef>
              <c:f>data!$E$3:$E$9</c:f>
              <c:strCache>
                <c:ptCount val="7"/>
                <c:pt idx="0">
                  <c:v>Rail power consumption by SBB passenger and freight transport</c:v>
                </c:pt>
                <c:pt idx="1">
                  <c:v>Infrastructure network rail power consumption</c:v>
                </c:pt>
                <c:pt idx="2">
                  <c:v>Own use of rail power by energy infrastructure</c:v>
                </c:pt>
                <c:pt idx="3">
                  <c:v>Electricity for buildings and facilities</c:v>
                </c:pt>
                <c:pt idx="4">
                  <c:v>Fuel for rail traction</c:v>
                </c:pt>
                <c:pt idx="5">
                  <c:v>Fuel for road vehicles, machines and equipment</c:v>
                </c:pt>
                <c:pt idx="6">
                  <c:v>Thermal energy for buildings and facilities</c:v>
                </c:pt>
              </c:strCache>
            </c:strRef>
          </c:cat>
          <c:val>
            <c:numRef>
              <c:f>data!$F$3:$F$9</c:f>
              <c:numCache>
                <c:formatCode>0.0</c:formatCode>
                <c:ptCount val="7"/>
                <c:pt idx="0">
                  <c:v>1687.1480083680001</c:v>
                </c:pt>
                <c:pt idx="1">
                  <c:v>104.64253017199999</c:v>
                </c:pt>
                <c:pt idx="2">
                  <c:v>189.66059999999999</c:v>
                </c:pt>
                <c:pt idx="3">
                  <c:v>275.43759451</c:v>
                </c:pt>
                <c:pt idx="4">
                  <c:v>89.409598519170103</c:v>
                </c:pt>
                <c:pt idx="5">
                  <c:v>25.284319791009299</c:v>
                </c:pt>
                <c:pt idx="6">
                  <c:v>167.66897926754999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8CE-4FB6-BE80-4DB11D42AB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legend>
      <c:legendPos val="b"/>
      <c:layout>
        <c:manualLayout>
          <c:xMode val="edge"/>
          <c:yMode val="edge"/>
          <c:x val="9.497211721213894E-2"/>
          <c:y val="0.73015177378334406"/>
          <c:w val="0.87065602873911319"/>
          <c:h val="0.26984822621665594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547222222222223E-2"/>
          <c:y val="4.5446927742491885E-2"/>
          <c:w val="0.9012027777777778"/>
          <c:h val="0.76364631801739546"/>
        </c:manualLayout>
      </c:layout>
      <c:doughnutChart>
        <c:varyColors val="1"/>
        <c:ser>
          <c:idx val="0"/>
          <c:order val="0"/>
          <c:tx>
            <c:strRef>
              <c:f>data!$F$2</c:f>
              <c:strCache>
                <c:ptCount val="1"/>
                <c:pt idx="0">
                  <c:v>Treibhausgasemissionen</c:v>
                </c:pt>
              </c:strCache>
            </c:strRef>
          </c:tx>
          <c:dPt>
            <c:idx val="0"/>
            <c:bubble3D val="0"/>
            <c:spPr>
              <a:solidFill>
                <a:srgbClr val="7F0000"/>
              </a:solidFill>
            </c:spPr>
            <c:extLst>
              <c:ext xmlns:c16="http://schemas.microsoft.com/office/drawing/2014/chart" uri="{C3380CC4-5D6E-409C-BE32-E72D297353CC}">
                <c16:uniqueId val="{00000001-42B6-4F36-B4FA-E6FBEBC3A45C}"/>
              </c:ext>
            </c:extLst>
          </c:dPt>
          <c:dPt>
            <c:idx val="1"/>
            <c:bubble3D val="0"/>
            <c:spPr>
              <a:solidFill>
                <a:srgbClr val="B00000"/>
              </a:solidFill>
            </c:spPr>
            <c:extLst>
              <c:ext xmlns:c16="http://schemas.microsoft.com/office/drawing/2014/chart" uri="{C3380CC4-5D6E-409C-BE32-E72D297353CC}">
                <c16:uniqueId val="{00000003-42B6-4F36-B4FA-E6FBEBC3A45C}"/>
              </c:ext>
            </c:extLst>
          </c:dPt>
          <c:dPt>
            <c:idx val="2"/>
            <c:bubble3D val="0"/>
            <c:spPr>
              <a:solidFill>
                <a:srgbClr val="F80000"/>
              </a:solidFill>
            </c:spPr>
            <c:extLst>
              <c:ext xmlns:c16="http://schemas.microsoft.com/office/drawing/2014/chart" uri="{C3380CC4-5D6E-409C-BE32-E72D297353CC}">
                <c16:uniqueId val="{00000005-42B6-4F36-B4FA-E6FBEBC3A45C}"/>
              </c:ext>
            </c:extLst>
          </c:dPt>
          <c:dPt>
            <c:idx val="3"/>
            <c:bubble3D val="0"/>
            <c:spPr>
              <a:solidFill>
                <a:srgbClr val="FF8989"/>
              </a:solidFill>
            </c:spPr>
            <c:extLst>
              <c:ext xmlns:c16="http://schemas.microsoft.com/office/drawing/2014/chart" uri="{C3380CC4-5D6E-409C-BE32-E72D297353CC}">
                <c16:uniqueId val="{00000007-42B6-4F36-B4FA-E6FBEBC3A45C}"/>
              </c:ext>
            </c:extLst>
          </c:dPt>
          <c:dPt>
            <c:idx val="4"/>
            <c:bubble3D val="0"/>
            <c:spPr>
              <a:solidFill>
                <a:srgbClr val="D9D9D9"/>
              </a:solidFill>
            </c:spPr>
            <c:extLst>
              <c:ext xmlns:c16="http://schemas.microsoft.com/office/drawing/2014/chart" uri="{C3380CC4-5D6E-409C-BE32-E72D297353CC}">
                <c16:uniqueId val="{00000009-42B6-4F36-B4FA-E6FBEBC3A45C}"/>
              </c:ext>
            </c:extLst>
          </c:dPt>
          <c:dPt>
            <c:idx val="5"/>
            <c:bubble3D val="0"/>
            <c:spPr>
              <a:solidFill>
                <a:srgbClr val="A1A1A1"/>
              </a:solidFill>
            </c:spPr>
            <c:extLst>
              <c:ext xmlns:c16="http://schemas.microsoft.com/office/drawing/2014/chart" uri="{C3380CC4-5D6E-409C-BE32-E72D297353CC}">
                <c16:uniqueId val="{0000000B-42B6-4F36-B4FA-E6FBEBC3A45C}"/>
              </c:ext>
            </c:extLst>
          </c:dPt>
          <c:dPt>
            <c:idx val="6"/>
            <c:bubble3D val="0"/>
            <c:spPr>
              <a:solidFill>
                <a:srgbClr val="404040"/>
              </a:solidFill>
            </c:spPr>
            <c:extLst>
              <c:ext xmlns:c16="http://schemas.microsoft.com/office/drawing/2014/chart" uri="{C3380CC4-5D6E-409C-BE32-E72D297353CC}">
                <c16:uniqueId val="{0000000D-FC46-4EEA-8EE7-1083D527B585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C-42B6-4F36-B4FA-E6FBEBC3A45C}"/>
              </c:ext>
            </c:extLst>
          </c:dPt>
          <c:cat>
            <c:strRef>
              <c:f>data!$E$3:$E$9</c:f>
              <c:strCache>
                <c:ptCount val="7"/>
                <c:pt idx="0">
                  <c:v>Traction current</c:v>
                </c:pt>
                <c:pt idx="1">
                  <c:v>Infrastructure network rail power consumption</c:v>
                </c:pt>
                <c:pt idx="2">
                  <c:v>Own use of rail power by energy infrastructure</c:v>
                </c:pt>
                <c:pt idx="3">
                  <c:v>Electricity for buildings and facilities</c:v>
                </c:pt>
                <c:pt idx="4">
                  <c:v>Fuel for rail traction</c:v>
                </c:pt>
                <c:pt idx="5">
                  <c:v>Fuel for road vehicles, machines and equipment</c:v>
                </c:pt>
                <c:pt idx="6">
                  <c:v>Thermal energy for buildings and facilities</c:v>
                </c:pt>
              </c:strCache>
            </c:strRef>
          </c:cat>
          <c:val>
            <c:numRef>
              <c:f>data!$F$3:$F$9</c:f>
              <c:numCache>
                <c:formatCode>0.0</c:formatCode>
                <c:ptCount val="7"/>
                <c:pt idx="0">
                  <c:v>1330.5229325307801</c:v>
                </c:pt>
                <c:pt idx="1">
                  <c:v>82.523456994486594</c:v>
                </c:pt>
                <c:pt idx="2">
                  <c:v>149.57062240297901</c:v>
                </c:pt>
                <c:pt idx="3">
                  <c:v>217.21629291502799</c:v>
                </c:pt>
                <c:pt idx="4">
                  <c:v>18849.021439193199</c:v>
                </c:pt>
                <c:pt idx="5">
                  <c:v>6818.9822849477196</c:v>
                </c:pt>
                <c:pt idx="6">
                  <c:v>20287.068974936599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2B6-4F36-B4FA-E6FBEBC3A4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D743E786-02EF-479C-8D39-D416AEDD23D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D743E786-02EF-479C-8D39-D416AEDD23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hteck 5" hidden="1">
            <a:extLst>
              <a:ext uri="{FF2B5EF4-FFF2-40B4-BE49-F238E27FC236}">
                <a16:creationId xmlns:a16="http://schemas.microsoft.com/office/drawing/2014/main" id="{749517A5-EE93-4CA7-B82A-E0737186F7A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and climate </a:t>
            </a:r>
            <a:r>
              <a:rPr lang="en-US"/>
              <a:t>in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614371132"/>
              </p:ext>
            </p:extLst>
          </p:nvPr>
        </p:nvGraphicFramePr>
        <p:xfrm>
          <a:off x="1487489" y="1700808"/>
          <a:ext cx="4787900" cy="497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1917700" y="1522685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Energy </a:t>
            </a:r>
            <a:r>
              <a:rPr kumimoji="0" lang="de-CH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consumption</a:t>
            </a:r>
            <a:endParaRPr kumimoji="0" lang="de-CH" sz="1400" b="0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SBB Light"/>
              <a:ea typeface="+mn-ea"/>
              <a:cs typeface="Arial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6275389" y="1519197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Greenhouse gas </a:t>
            </a:r>
            <a:r>
              <a:rPr kumimoji="0" lang="de-CH" sz="1400" b="0" i="0" u="none" strike="noStrike" kern="1200" cap="none" spc="0" normalizeH="0" baseline="0" noProof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emissions</a:t>
            </a:r>
            <a:endParaRPr kumimoji="0" lang="de-CH" sz="1400" b="0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SBB Light"/>
              <a:ea typeface="+mn-ea"/>
              <a:cs typeface="Arial" pitchFamily="34" charset="0"/>
            </a:endParaRPr>
          </a:p>
        </p:txBody>
      </p:sp>
      <p:graphicFrame>
        <p:nvGraphicFramePr>
          <p:cNvPr id="11" name="Diagramm 10"/>
          <p:cNvGraphicFramePr/>
          <p:nvPr>
            <p:extLst>
              <p:ext uri="{D42A27DB-BD31-4B8C-83A1-F6EECF244321}">
                <p14:modId xmlns:p14="http://schemas.microsoft.com/office/powerpoint/2010/main" val="777989502"/>
              </p:ext>
            </p:extLst>
          </p:nvPr>
        </p:nvGraphicFramePr>
        <p:xfrm>
          <a:off x="6114165" y="1700809"/>
          <a:ext cx="360000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1507FF3-D0A7-4303-867B-DBB6D2D0206D}"/>
              </a:ext>
            </a:extLst>
          </p:cNvPr>
          <p:cNvSpPr txBox="1">
            <a:spLocks/>
          </p:cNvSpPr>
          <p:nvPr/>
        </p:nvSpPr>
        <p:spPr>
          <a:xfrm>
            <a:off x="7901157" y="5372021"/>
            <a:ext cx="1727767" cy="170649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315380B8-1F1D-F904-610A-499F9FCB2846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9614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H9kRxVQTtS1zVSF9l_BSg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9B8DEF1-66DE-4614-A6B3-DAC9AE704D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30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Energy and climate in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and climate in 2024.</dc:title>
  <dc:creator>Meyer Raphael (KOM-PGA-VSF)</dc:creator>
  <cp:lastModifiedBy>Weigel Stefan (PAR-EPS)</cp:lastModifiedBy>
  <cp:revision>56</cp:revision>
  <cp:lastPrinted>2024-02-16T13:08:26Z</cp:lastPrinted>
  <dcterms:created xsi:type="dcterms:W3CDTF">2020-09-30T11:00:09Z</dcterms:created>
  <dcterms:modified xsi:type="dcterms:W3CDTF">2026-03-03T13:18:29Z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