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F6F6F6"/>
    <a:srgbClr val="5A5A5A"/>
    <a:srgbClr val="8D8D8D"/>
    <a:srgbClr val="C60018"/>
    <a:srgbClr val="444444"/>
    <a:srgbClr val="E5E5E5"/>
    <a:srgbClr val="A8A8A8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03T13:43:48.403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3-03T13:43:48.403" v="5" actId="27918"/>
        <pc:sldMkLst>
          <pc:docMk/>
          <pc:sldMk cId="2820921500" sldId="40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67619279552746E-2"/>
          <c:y val="9.1437582252467786E-2"/>
          <c:w val="0.90209275535455247"/>
          <c:h val="0.65600648848332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Parois et buttes antibruit (longueur de construction en km)</c:v>
                </c:pt>
              </c:strCache>
            </c:strRef>
          </c:tx>
          <c:spPr>
            <a:solidFill>
              <a:srgbClr val="D9D9D9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A-8CC7-4B04-ACDA-F600E151D821}"/>
              </c:ext>
            </c:extLst>
          </c:dPt>
          <c:dPt>
            <c:idx val="1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9-8CC7-4B04-ACDA-F600E151D821}"/>
              </c:ext>
            </c:extLst>
          </c:dPt>
          <c:dPt>
            <c:idx val="2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8-8CC7-4B04-ACDA-F600E151D821}"/>
              </c:ext>
            </c:extLst>
          </c:dPt>
          <c:dPt>
            <c:idx val="3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8CC7-4B04-ACDA-F600E151D821}"/>
              </c:ext>
            </c:extLst>
          </c:dPt>
          <c:dPt>
            <c:idx val="4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6-8CC7-4B04-ACDA-F600E151D821}"/>
              </c:ext>
            </c:extLst>
          </c:dPt>
          <c:dPt>
            <c:idx val="5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5-8CC7-4B04-ACDA-F600E151D821}"/>
              </c:ext>
            </c:extLst>
          </c:dPt>
          <c:dPt>
            <c:idx val="6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4-8CC7-4B04-ACDA-F600E151D821}"/>
              </c:ext>
            </c:extLst>
          </c:dPt>
          <c:dPt>
            <c:idx val="7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3-8CC7-4B04-ACDA-F600E151D821}"/>
              </c:ext>
            </c:extLst>
          </c:dPt>
          <c:dPt>
            <c:idx val="8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2-8CC7-4B04-ACDA-F600E151D821}"/>
              </c:ext>
            </c:extLst>
          </c:dPt>
          <c:dPt>
            <c:idx val="9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1-8CC7-4B04-ACDA-F600E151D821}"/>
              </c:ext>
            </c:extLst>
          </c:dPt>
          <c:dPt>
            <c:idx val="10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1-F8BF-496B-ACD5-9C04F0408BD4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368.13877209999998</c:v>
                </c:pt>
                <c:pt idx="1">
                  <c:v>383.05045860000001</c:v>
                </c:pt>
                <c:pt idx="2">
                  <c:v>390.82165859999998</c:v>
                </c:pt>
                <c:pt idx="3">
                  <c:v>402.5056586</c:v>
                </c:pt>
                <c:pt idx="4">
                  <c:v>403.75584859999998</c:v>
                </c:pt>
                <c:pt idx="5">
                  <c:v>412.27625444639398</c:v>
                </c:pt>
                <c:pt idx="6">
                  <c:v>416.74980696325702</c:v>
                </c:pt>
                <c:pt idx="7">
                  <c:v>421.91321236947499</c:v>
                </c:pt>
                <c:pt idx="8">
                  <c:v>425.01739751144299</c:v>
                </c:pt>
                <c:pt idx="9">
                  <c:v>427.20855083109399</c:v>
                </c:pt>
                <c:pt idx="10">
                  <c:v>426.87690409644102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050624"/>
        <c:axId val="164956416"/>
      </c:barChart>
      <c:lineChart>
        <c:grouping val="standard"/>
        <c:varyColors val="0"/>
        <c:ser>
          <c:idx val="1"/>
          <c:order val="1"/>
          <c:tx>
            <c:strRef>
              <c:f>data!$D$8</c:f>
              <c:strCache>
                <c:ptCount val="1"/>
                <c:pt idx="0">
                  <c:v>Wagons de CFF Cargo SA équipés de freins antibruit (%)</c:v>
                </c:pt>
              </c:strCache>
            </c:strRef>
          </c:tx>
          <c:spPr>
            <a:ln>
              <a:solidFill>
                <a:srgbClr val="444444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</c:formatCode>
                <c:ptCount val="11"/>
                <c:pt idx="0">
                  <c:v>92.613812325797497</c:v>
                </c:pt>
                <c:pt idx="1">
                  <c:v>92.908876536971505</c:v>
                </c:pt>
                <c:pt idx="2">
                  <c:v>93.596059113300498</c:v>
                </c:pt>
                <c:pt idx="3">
                  <c:v>93.670172802404196</c:v>
                </c:pt>
                <c:pt idx="4">
                  <c:v>97.340214370782107</c:v>
                </c:pt>
                <c:pt idx="5">
                  <c:v>98.022199798183607</c:v>
                </c:pt>
                <c:pt idx="6">
                  <c:v>98.758295868122502</c:v>
                </c:pt>
                <c:pt idx="7">
                  <c:v>98.784458432819605</c:v>
                </c:pt>
                <c:pt idx="8">
                  <c:v>98.804780876493993</c:v>
                </c:pt>
                <c:pt idx="9">
                  <c:v>99.796747967479703</c:v>
                </c:pt>
                <c:pt idx="10">
                  <c:v>99.8068565910188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BF-496B-ACD5-9C04F0408BD4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Matériel roulant de CFF Voyageurs équipé de freins antibruit (%)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#\,##0.0</c:formatCode>
                <c:ptCount val="11"/>
                <c:pt idx="0">
                  <c:v>97.156819191470504</c:v>
                </c:pt>
                <c:pt idx="1">
                  <c:v>97.557184099489206</c:v>
                </c:pt>
                <c:pt idx="2">
                  <c:v>97.597204019222403</c:v>
                </c:pt>
                <c:pt idx="3">
                  <c:v>97.674418604651194</c:v>
                </c:pt>
                <c:pt idx="4">
                  <c:v>97.846153846153896</c:v>
                </c:pt>
                <c:pt idx="5">
                  <c:v>97.984344422700602</c:v>
                </c:pt>
                <c:pt idx="6">
                  <c:v>98.285936891312801</c:v>
                </c:pt>
                <c:pt idx="7">
                  <c:v>98.458574181117498</c:v>
                </c:pt>
                <c:pt idx="8">
                  <c:v>98.553758325404402</c:v>
                </c:pt>
                <c:pt idx="9">
                  <c:v>98.598130841121502</c:v>
                </c:pt>
                <c:pt idx="10">
                  <c:v>98.689717925386702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329280"/>
        <c:axId val="164954880"/>
      </c:lineChart>
      <c:catAx>
        <c:axId val="1593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64954880"/>
        <c:crosses val="autoZero"/>
        <c:auto val="1"/>
        <c:lblAlgn val="ctr"/>
        <c:lblOffset val="100"/>
        <c:noMultiLvlLbl val="0"/>
      </c:catAx>
      <c:valAx>
        <c:axId val="164954880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59329280"/>
        <c:crosses val="autoZero"/>
        <c:crossBetween val="between"/>
        <c:majorUnit val="20"/>
        <c:dispUnits>
          <c:builtInUnit val="hundreds"/>
        </c:dispUnits>
      </c:valAx>
      <c:valAx>
        <c:axId val="164956416"/>
        <c:scaling>
          <c:orientation val="minMax"/>
          <c:max val="5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65050624"/>
        <c:crosses val="max"/>
        <c:crossBetween val="between"/>
        <c:majorUnit val="100"/>
      </c:valAx>
      <c:catAx>
        <c:axId val="165050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41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"/>
          <c:y val="0.83453712526851842"/>
          <c:w val="0.59232821870397456"/>
          <c:h val="0.16266583430019896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0.9666</cdr:x>
      <cdr:y>0</cdr:y>
    </cdr:from>
    <cdr:to>
      <cdr:x>1</cdr:x>
      <cdr:y>0.05035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909176" y="-1881188"/>
          <a:ext cx="307849" cy="2011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050" dirty="0"/>
            <a:t>km</a:t>
          </a:r>
          <a:endParaRPr lang="de-CH" sz="105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DD1A60B-5654-418D-919D-139C4B10C0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DD1A60B-5654-418D-919D-139C4B10C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Protection contre le bruit.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11758939"/>
              </p:ext>
            </p:extLst>
          </p:nvPr>
        </p:nvGraphicFramePr>
        <p:xfrm>
          <a:off x="1487487" y="1881188"/>
          <a:ext cx="9217025" cy="4427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586F29B4-427F-4C02-96A8-38F75F539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1997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820921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2f5c8543-cf23-4718-a3b8-32b0a91d511a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6e82a89-ba48-4728-b345-cf206dbec8f1"/>
  </ds:schemaRefs>
</ds:datastoreItem>
</file>

<file path=customXml/itemProps3.xml><?xml version="1.0" encoding="utf-8"?>
<ds:datastoreItem xmlns:ds="http://schemas.openxmlformats.org/officeDocument/2006/customXml" ds:itemID="{C63305F2-729B-41E0-81B0-CF4FE8F2AC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25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Protection contre le bruit.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Protection contre le bruit.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