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16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0000"/>
    <a:srgbClr val="A20013"/>
    <a:srgbClr val="FF9191"/>
    <a:srgbClr val="8D8D8D"/>
    <a:srgbClr val="444444"/>
    <a:srgbClr val="BDBDBD"/>
    <a:srgbClr val="F6F6F6"/>
    <a:srgbClr val="5A5A5A"/>
    <a:srgbClr val="C60018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03:56.201" v="9"/>
      <pc:docMkLst>
        <pc:docMk/>
      </pc:docMkLst>
      <pc:sldChg chg="modSp mod">
        <pc:chgData name="Weigel Stefan (PAR-EPS)" userId="fd3b2067-2981-4ad8-bf3a-d2e1004e4fa8" providerId="ADAL" clId="{A4CFA2F4-FF8D-446B-B271-6DF568DBEADA}" dt="2026-02-12T13:03:56.201" v="9"/>
        <pc:sldMkLst>
          <pc:docMk/>
          <pc:sldMk cId="3456803715" sldId="416"/>
        </pc:sldMkLst>
        <pc:spChg chg="mod">
          <ac:chgData name="Weigel Stefan (PAR-EPS)" userId="fd3b2067-2981-4ad8-bf3a-d2e1004e4fa8" providerId="ADAL" clId="{A4CFA2F4-FF8D-446B-B271-6DF568DBEADA}" dt="2026-02-12T13:03:05.134" v="0"/>
          <ac:spMkLst>
            <pc:docMk/>
            <pc:sldMk cId="3456803715" sldId="416"/>
            <ac:spMk id="10" creationId="{A572A723-7466-42C5-BC49-15C6E380BE11}"/>
          </ac:spMkLst>
        </pc:spChg>
        <pc:graphicFrameChg chg="mod">
          <ac:chgData name="Weigel Stefan (PAR-EPS)" userId="fd3b2067-2981-4ad8-bf3a-d2e1004e4fa8" providerId="ADAL" clId="{A4CFA2F4-FF8D-446B-B271-6DF568DBEADA}" dt="2026-02-12T13:03:56.201" v="9"/>
          <ac:graphicFrameMkLst>
            <pc:docMk/>
            <pc:sldMk cId="3456803715" sldId="416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56786685127615"/>
          <c:y val="0.18742045310066358"/>
          <c:w val="0.78283241953320737"/>
          <c:h val="0.563518288471916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data!$D$7</c:f>
              <c:strCache>
                <c:ptCount val="1"/>
                <c:pt idx="0">
                  <c:v>Track excavation waste (ballast, sand and gravel)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C72B-4BA0-8443-87E2E877262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39F2-4561-99C8-956ED3C398E3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data!$D$8:$D$14</c:f>
              <c:numCache>
                <c:formatCode>#,##0</c:formatCode>
                <c:ptCount val="7"/>
                <c:pt idx="0">
                  <c:v>242669</c:v>
                </c:pt>
                <c:pt idx="1">
                  <c:v>165459</c:v>
                </c:pt>
                <c:pt idx="2">
                  <c:v>149496</c:v>
                </c:pt>
                <c:pt idx="3">
                  <c:v>181835</c:v>
                </c:pt>
                <c:pt idx="4">
                  <c:v>175903</c:v>
                </c:pt>
                <c:pt idx="5">
                  <c:v>176582</c:v>
                </c:pt>
                <c:pt idx="6">
                  <c:v>196356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2"/>
          <c:order val="1"/>
          <c:tx>
            <c:strRef>
              <c:f>data!$E$7</c:f>
              <c:strCache>
                <c:ptCount val="1"/>
                <c:pt idx="0">
                  <c:v>Other industrial waste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72B-4BA0-8443-87E2E877262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A-39F2-4561-99C8-956ED3C398E3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data!$E$8:$E$14</c:f>
              <c:numCache>
                <c:formatCode>#,##0</c:formatCode>
                <c:ptCount val="7"/>
                <c:pt idx="0">
                  <c:v>97670.319850000029</c:v>
                </c:pt>
                <c:pt idx="1">
                  <c:v>89686.621400000004</c:v>
                </c:pt>
                <c:pt idx="2">
                  <c:v>94046.501950000005</c:v>
                </c:pt>
                <c:pt idx="3">
                  <c:v>85985.45961999998</c:v>
                </c:pt>
                <c:pt idx="4">
                  <c:v>82740.975999999995</c:v>
                </c:pt>
                <c:pt idx="5">
                  <c:v>83432.64499999999</c:v>
                </c:pt>
                <c:pt idx="6">
                  <c:v>83939.156200000027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3"/>
          <c:order val="2"/>
          <c:tx>
            <c:strRef>
              <c:f>data!$F$7</c:f>
              <c:strCache>
                <c:ptCount val="1"/>
                <c:pt idx="0">
                  <c:v>Hazardous wastes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Pt>
            <c:idx val="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1-499F-4687-BCDD-1C6BF774EB51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data!$F$8:$F$14</c:f>
              <c:numCache>
                <c:formatCode>#,##0.0</c:formatCode>
                <c:ptCount val="7"/>
                <c:pt idx="0">
                  <c:v>36139.482000000004</c:v>
                </c:pt>
                <c:pt idx="1">
                  <c:v>30928.2595</c:v>
                </c:pt>
                <c:pt idx="2">
                  <c:v>51476.40984</c:v>
                </c:pt>
                <c:pt idx="3">
                  <c:v>55369.254000000001</c:v>
                </c:pt>
                <c:pt idx="4">
                  <c:v>59607.694150000003</c:v>
                </c:pt>
                <c:pt idx="5">
                  <c:v>46671.752999999997</c:v>
                </c:pt>
                <c:pt idx="6">
                  <c:v>35580.458044999999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99F-4687-BCDD-1C6BF774EB51}"/>
            </c:ext>
          </c:extLst>
        </c:ser>
        <c:ser>
          <c:idx val="4"/>
          <c:order val="3"/>
          <c:tx>
            <c:strRef>
              <c:f>data!$G$7</c:f>
              <c:strCache>
                <c:ptCount val="1"/>
                <c:pt idx="0">
                  <c:v>Public refuse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dPt>
            <c:idx val="6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2-499F-4687-BCDD-1C6BF774EB51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data!$G$8:$G$14</c:f>
              <c:numCache>
                <c:formatCode>#,##0.0</c:formatCode>
                <c:ptCount val="7"/>
                <c:pt idx="0">
                  <c:v>13404.069</c:v>
                </c:pt>
                <c:pt idx="1">
                  <c:v>9884.0368000000399</c:v>
                </c:pt>
                <c:pt idx="2">
                  <c:v>10152.6178</c:v>
                </c:pt>
                <c:pt idx="3">
                  <c:v>10997.7822</c:v>
                </c:pt>
                <c:pt idx="4">
                  <c:v>12273.5605</c:v>
                </c:pt>
                <c:pt idx="5">
                  <c:v>12609.329</c:v>
                </c:pt>
                <c:pt idx="6">
                  <c:v>12005.089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499F-4687-BCDD-1C6BF774EB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041216"/>
        <c:axId val="96043008"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25000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96041216"/>
        <c:crosses val="autoZero"/>
        <c:crossBetween val="between"/>
        <c:majorUnit val="50000"/>
      </c:valAx>
    </c:plotArea>
    <c:legend>
      <c:legendPos val="b"/>
      <c:layout>
        <c:manualLayout>
          <c:xMode val="edge"/>
          <c:yMode val="edge"/>
          <c:x val="0.13206850166479281"/>
          <c:y val="0.84025390960441426"/>
          <c:w val="0.68683334414700126"/>
          <c:h val="4.7070987143067095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0.1125</cdr:x>
      <cdr:y>0.12143</cdr:y>
    </cdr:from>
    <cdr:to>
      <cdr:x>0.18428</cdr:x>
      <cdr:y>0.16756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244952" y="637036"/>
          <a:ext cx="794335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/>
            <a:t>t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8687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79172431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en-US" dirty="0"/>
              <a:t>Waste materials and refuse.</a:t>
            </a:r>
            <a:endParaRPr lang="de-CH" dirty="0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11424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2" name="Metadata">
            <a:extLst>
              <a:ext uri="{FF2B5EF4-FFF2-40B4-BE49-F238E27FC236}">
                <a16:creationId xmlns:a16="http://schemas.microsoft.com/office/drawing/2014/main" id="{8E6C3E2A-6A28-B2D6-461C-BC0A81B14BD7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8037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dcmitype/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5C1901E-40ED-43E7-A39F-034AE1ABDA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25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Waste materials and refuse.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Abfälle.</dc:title>
  <dc:creator>Meyer Raphael (KOM-PGA-VSF)</dc:creator>
  <cp:lastModifiedBy>Weigel Stefan (PAR-EPS)</cp:lastModifiedBy>
  <cp:revision>60</cp:revision>
  <cp:lastPrinted>2024-02-16T13:09:27Z</cp:lastPrinted>
  <dcterms:created xsi:type="dcterms:W3CDTF">2020-09-30T11:00:09Z</dcterms:created>
  <dcterms:modified xsi:type="dcterms:W3CDTF">2026-03-03T13:20:17Z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