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A8"/>
    <a:srgbClr val="CDCDCD"/>
    <a:srgbClr val="F6F6F6"/>
    <a:srgbClr val="5A5A5A"/>
    <a:srgbClr val="8D8D8D"/>
    <a:srgbClr val="C60018"/>
    <a:srgbClr val="444444"/>
    <a:srgbClr val="E5E5E5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8:53.469" v="6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3:08:53.469" v="6" actId="27918"/>
        <pc:sldMkLst>
          <pc:docMk/>
          <pc:sldMk cId="2001825019" sldId="40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962907529120849E-2"/>
          <c:y val="9.0509769134196866E-2"/>
          <c:w val="0.88406650614954119"/>
          <c:h val="0.695063317048331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Personenverkehr</c:v>
                </c:pt>
              </c:strCache>
            </c:strRef>
          </c:tx>
          <c:spPr>
            <a:solidFill>
              <a:srgbClr val="CDCDCD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14269.518333333301</c:v>
                </c:pt>
                <c:pt idx="1">
                  <c:v>14278.76</c:v>
                </c:pt>
                <c:pt idx="2">
                  <c:v>14234.0841666667</c:v>
                </c:pt>
                <c:pt idx="3">
                  <c:v>13989.9183333333</c:v>
                </c:pt>
                <c:pt idx="4">
                  <c:v>14192.7133333333</c:v>
                </c:pt>
                <c:pt idx="5">
                  <c:v>14680.4273333333</c:v>
                </c:pt>
                <c:pt idx="6">
                  <c:v>15055.8178333333</c:v>
                </c:pt>
                <c:pt idx="7">
                  <c:v>15124.152</c:v>
                </c:pt>
                <c:pt idx="8">
                  <c:v>15304.7903333333</c:v>
                </c:pt>
                <c:pt idx="9">
                  <c:v>15679.432000000001</c:v>
                </c:pt>
                <c:pt idx="10">
                  <c:v>15800.8528333333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75B-9895-C8153D632F4B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Immobilien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</c:formatCode>
                <c:ptCount val="11"/>
                <c:pt idx="0">
                  <c:v>816.73749999999995</c:v>
                </c:pt>
                <c:pt idx="1">
                  <c:v>791.30833333333305</c:v>
                </c:pt>
                <c:pt idx="2">
                  <c:v>779.07666666666705</c:v>
                </c:pt>
                <c:pt idx="3">
                  <c:v>775.75833333333298</c:v>
                </c:pt>
                <c:pt idx="4">
                  <c:v>790.16250000000002</c:v>
                </c:pt>
                <c:pt idx="5">
                  <c:v>793.05</c:v>
                </c:pt>
                <c:pt idx="6">
                  <c:v>780.30416666666702</c:v>
                </c:pt>
                <c:pt idx="7">
                  <c:v>1012.3375</c:v>
                </c:pt>
                <c:pt idx="8">
                  <c:v>1111.9875</c:v>
                </c:pt>
                <c:pt idx="9">
                  <c:v>1160.3</c:v>
                </c:pt>
                <c:pt idx="10">
                  <c:v>1170.74166666667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Güterverkehr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</c:formatCode>
                <c:ptCount val="11"/>
                <c:pt idx="0">
                  <c:v>3111.4358333333298</c:v>
                </c:pt>
                <c:pt idx="1">
                  <c:v>3075.0916666666699</c:v>
                </c:pt>
                <c:pt idx="2">
                  <c:v>3114.4974999999999</c:v>
                </c:pt>
                <c:pt idx="3">
                  <c:v>3084.3791666666698</c:v>
                </c:pt>
                <c:pt idx="4">
                  <c:v>3131.9108333333302</c:v>
                </c:pt>
                <c:pt idx="5">
                  <c:v>3225.45166666667</c:v>
                </c:pt>
                <c:pt idx="6">
                  <c:v>3222.3150000000001</c:v>
                </c:pt>
                <c:pt idx="7">
                  <c:v>3283.7908333333298</c:v>
                </c:pt>
                <c:pt idx="8">
                  <c:v>3382.0668333333301</c:v>
                </c:pt>
                <c:pt idx="9">
                  <c:v>3388.2791666666699</c:v>
                </c:pt>
                <c:pt idx="10">
                  <c:v>3235.07441666667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Infrastruktur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</c:formatCode>
                <c:ptCount val="11"/>
                <c:pt idx="0">
                  <c:v>10313.2808333333</c:v>
                </c:pt>
                <c:pt idx="1">
                  <c:v>10322.555</c:v>
                </c:pt>
                <c:pt idx="2">
                  <c:v>10077.1675</c:v>
                </c:pt>
                <c:pt idx="3">
                  <c:v>9857.0010000000002</c:v>
                </c:pt>
                <c:pt idx="4">
                  <c:v>9776.7006666666693</c:v>
                </c:pt>
                <c:pt idx="5">
                  <c:v>9978.1352499999994</c:v>
                </c:pt>
                <c:pt idx="6">
                  <c:v>9999.1679999999997</c:v>
                </c:pt>
                <c:pt idx="7">
                  <c:v>9834.6158333333296</c:v>
                </c:pt>
                <c:pt idx="8">
                  <c:v>10060.2183333333</c:v>
                </c:pt>
                <c:pt idx="9">
                  <c:v>10152.6641666667</c:v>
                </c:pt>
                <c:pt idx="10">
                  <c:v>10156.3225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75B-9895-C8153D632F4B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Konzernbereiche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</c:formatCode>
                <c:ptCount val="11"/>
                <c:pt idx="0">
                  <c:v>4570.2008333333297</c:v>
                </c:pt>
                <c:pt idx="1">
                  <c:v>4650.9224999999997</c:v>
                </c:pt>
                <c:pt idx="2">
                  <c:v>4549.5791666666701</c:v>
                </c:pt>
                <c:pt idx="3">
                  <c:v>4601.68</c:v>
                </c:pt>
                <c:pt idx="4">
                  <c:v>4643.5958333333301</c:v>
                </c:pt>
                <c:pt idx="5">
                  <c:v>4821.2974999999997</c:v>
                </c:pt>
                <c:pt idx="6">
                  <c:v>4885.0749999999998</c:v>
                </c:pt>
                <c:pt idx="7">
                  <c:v>4972.0209999999997</c:v>
                </c:pt>
                <c:pt idx="8">
                  <c:v>5127.7668333333304</c:v>
                </c:pt>
                <c:pt idx="9">
                  <c:v>5188.6708333333299</c:v>
                </c:pt>
                <c:pt idx="10">
                  <c:v>5406.6541666666699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</c:barChart>
      <c:lineChart>
        <c:grouping val="standard"/>
        <c:varyColors val="0"/>
        <c:ser>
          <c:idx val="5"/>
          <c:order val="5"/>
          <c:tx>
            <c:strRef>
              <c:f>data!$H$8</c:f>
              <c:strCache>
                <c:ptCount val="1"/>
                <c:pt idx="0">
                  <c:v>Frauenanteil (%)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data!$H$9:$H$19</c:f>
              <c:numCache>
                <c:formatCode>#,##0.0</c:formatCode>
                <c:ptCount val="11"/>
                <c:pt idx="0">
                  <c:v>16.869850128369801</c:v>
                </c:pt>
                <c:pt idx="1">
                  <c:v>16.9864016168254</c:v>
                </c:pt>
                <c:pt idx="2">
                  <c:v>17.086566956641398</c:v>
                </c:pt>
                <c:pt idx="3">
                  <c:v>17.294466952361901</c:v>
                </c:pt>
                <c:pt idx="4">
                  <c:v>17.743488314596998</c:v>
                </c:pt>
                <c:pt idx="5">
                  <c:v>18.388368529331199</c:v>
                </c:pt>
                <c:pt idx="6">
                  <c:v>18.807508997179099</c:v>
                </c:pt>
                <c:pt idx="7">
                  <c:v>19.004231973653201</c:v>
                </c:pt>
                <c:pt idx="8">
                  <c:v>19.434275579273599</c:v>
                </c:pt>
                <c:pt idx="9">
                  <c:v>19.938913781608999</c:v>
                </c:pt>
                <c:pt idx="10">
                  <c:v>20.5233078920967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0"/>
      </c:valAx>
      <c:valAx>
        <c:axId val="164956032"/>
        <c:scaling>
          <c:orientation val="minMax"/>
          <c:max val="40"/>
        </c:scaling>
        <c:delete val="0"/>
        <c:axPos val="r"/>
        <c:numFmt formatCode="#,##0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10"/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2679442962191703E-2"/>
          <c:y val="0.86376820414170452"/>
          <c:w val="0.93456562764365203"/>
          <c:h val="0.106874244744039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0.03362</cdr:x>
      <cdr:y>0.05752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0994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FTE</a:t>
          </a:r>
        </a:p>
      </cdr:txBody>
    </cdr:sp>
  </cdr:relSizeAnchor>
  <cdr:relSizeAnchor xmlns:cdr="http://schemas.openxmlformats.org/drawingml/2006/chartDrawing">
    <cdr:from>
      <cdr:x>0.95213</cdr:x>
      <cdr:y>0</cdr:y>
    </cdr:from>
    <cdr:to>
      <cdr:x>1</cdr:x>
      <cdr:y>0.05752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778806" y="0"/>
          <a:ext cx="44139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% MA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93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Personalbestand.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77880219"/>
              </p:ext>
            </p:extLst>
          </p:nvPr>
        </p:nvGraphicFramePr>
        <p:xfrm>
          <a:off x="1494169" y="1886296"/>
          <a:ext cx="9220200" cy="4206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41FD5CBC-8C89-4499-B28B-5EC68806F1EB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Vollzeitbeschäftigte des Konzerns SBB im Jahresmittel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35602" y="5962993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20018250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7B3D450-F4D0-4DD6-9BED-47721595A0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30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Personalbestand.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Personalbestand.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