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09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271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A8A8"/>
    <a:srgbClr val="CDCDCD"/>
    <a:srgbClr val="F6F6F6"/>
    <a:srgbClr val="5A5A5A"/>
    <a:srgbClr val="8D8D8D"/>
    <a:srgbClr val="C60018"/>
    <a:srgbClr val="444444"/>
    <a:srgbClr val="E5E5E5"/>
    <a:srgbClr val="BDBDBD"/>
    <a:srgbClr val="7272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271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3:09:49.224" v="3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13:09:49.224" v="3" actId="27918"/>
        <pc:sldMkLst>
          <pc:docMk/>
          <pc:sldMk cId="236440730" sldId="40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962907529120849E-2"/>
          <c:y val="9.0509769134196866E-2"/>
          <c:w val="0.88406650614954119"/>
          <c:h val="0.6950633170483312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Traffico viaggiatori</c:v>
                </c:pt>
              </c:strCache>
            </c:strRef>
          </c:tx>
          <c:spPr>
            <a:solidFill>
              <a:srgbClr val="CDCDCD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#,##0</c:formatCode>
                <c:ptCount val="11"/>
                <c:pt idx="0">
                  <c:v>14269.518333333301</c:v>
                </c:pt>
                <c:pt idx="1">
                  <c:v>14278.76</c:v>
                </c:pt>
                <c:pt idx="2">
                  <c:v>14234.0841666667</c:v>
                </c:pt>
                <c:pt idx="3">
                  <c:v>13989.9183333333</c:v>
                </c:pt>
                <c:pt idx="4">
                  <c:v>14192.7133333333</c:v>
                </c:pt>
                <c:pt idx="5">
                  <c:v>14680.4273333333</c:v>
                </c:pt>
                <c:pt idx="6">
                  <c:v>15055.8178333333</c:v>
                </c:pt>
                <c:pt idx="7">
                  <c:v>15124.152</c:v>
                </c:pt>
                <c:pt idx="8">
                  <c:v>15304.7903333333</c:v>
                </c:pt>
                <c:pt idx="9">
                  <c:v>15679.432000000001</c:v>
                </c:pt>
                <c:pt idx="10">
                  <c:v>15800.8528333333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32-475B-9895-C8153D632F4B}"/>
            </c:ext>
          </c:extLst>
        </c:ser>
        <c:ser>
          <c:idx val="1"/>
          <c:order val="1"/>
          <c:tx>
            <c:strRef>
              <c:f>data!$D$8</c:f>
              <c:strCache>
                <c:ptCount val="1"/>
                <c:pt idx="0">
                  <c:v>Immobili</c:v>
                </c:pt>
              </c:strCache>
            </c:strRef>
          </c:tx>
          <c:spPr>
            <a:solidFill>
              <a:srgbClr val="A8A8A8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#,##0</c:formatCode>
                <c:ptCount val="11"/>
                <c:pt idx="0">
                  <c:v>816.73749999999995</c:v>
                </c:pt>
                <c:pt idx="1">
                  <c:v>791.30833333333305</c:v>
                </c:pt>
                <c:pt idx="2">
                  <c:v>779.07666666666705</c:v>
                </c:pt>
                <c:pt idx="3">
                  <c:v>775.75833333333298</c:v>
                </c:pt>
                <c:pt idx="4">
                  <c:v>790.16250000000002</c:v>
                </c:pt>
                <c:pt idx="5">
                  <c:v>793.05</c:v>
                </c:pt>
                <c:pt idx="6">
                  <c:v>780.30416666666702</c:v>
                </c:pt>
                <c:pt idx="7">
                  <c:v>1012.3375</c:v>
                </c:pt>
                <c:pt idx="8">
                  <c:v>1111.9875</c:v>
                </c:pt>
                <c:pt idx="9">
                  <c:v>1160.3</c:v>
                </c:pt>
                <c:pt idx="10">
                  <c:v>1170.74166666667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32-475B-9895-C8153D632F4B}"/>
            </c:ext>
          </c:extLst>
        </c:ser>
        <c:ser>
          <c:idx val="2"/>
          <c:order val="2"/>
          <c:tx>
            <c:strRef>
              <c:f>data!$E$8</c:f>
              <c:strCache>
                <c:ptCount val="1"/>
                <c:pt idx="0">
                  <c:v>Traffico merci</c:v>
                </c:pt>
              </c:strCache>
            </c:strRef>
          </c:tx>
          <c:spPr>
            <a:solidFill>
              <a:srgbClr val="767676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data!$E$9:$E$19</c:f>
              <c:numCache>
                <c:formatCode>#,##0</c:formatCode>
                <c:ptCount val="11"/>
                <c:pt idx="0">
                  <c:v>3111.4358333333298</c:v>
                </c:pt>
                <c:pt idx="1">
                  <c:v>3075.0916666666699</c:v>
                </c:pt>
                <c:pt idx="2">
                  <c:v>3114.4974999999999</c:v>
                </c:pt>
                <c:pt idx="3">
                  <c:v>3084.3791666666698</c:v>
                </c:pt>
                <c:pt idx="4">
                  <c:v>3131.9108333333302</c:v>
                </c:pt>
                <c:pt idx="5">
                  <c:v>3225.45166666667</c:v>
                </c:pt>
                <c:pt idx="6">
                  <c:v>3222.3150000000001</c:v>
                </c:pt>
                <c:pt idx="7">
                  <c:v>3283.7908333333298</c:v>
                </c:pt>
                <c:pt idx="8">
                  <c:v>3382.0668333333301</c:v>
                </c:pt>
                <c:pt idx="9">
                  <c:v>3388.2791666666699</c:v>
                </c:pt>
                <c:pt idx="10">
                  <c:v>3235.07441666667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32-475B-9895-C8153D632F4B}"/>
            </c:ext>
          </c:extLst>
        </c:ser>
        <c:ser>
          <c:idx val="3"/>
          <c:order val="3"/>
          <c:tx>
            <c:strRef>
              <c:f>data!$F$8</c:f>
              <c:strCache>
                <c:ptCount val="1"/>
                <c:pt idx="0">
                  <c:v>Infrastruttura</c:v>
                </c:pt>
              </c:strCache>
            </c:strRef>
          </c:tx>
          <c:spPr>
            <a:solidFill>
              <a:srgbClr val="5A5A5A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data!$F$9:$F$19</c:f>
              <c:numCache>
                <c:formatCode>#,##0</c:formatCode>
                <c:ptCount val="11"/>
                <c:pt idx="0">
                  <c:v>10313.2808333333</c:v>
                </c:pt>
                <c:pt idx="1">
                  <c:v>10322.555</c:v>
                </c:pt>
                <c:pt idx="2">
                  <c:v>10077.1675</c:v>
                </c:pt>
                <c:pt idx="3">
                  <c:v>9857.0010000000002</c:v>
                </c:pt>
                <c:pt idx="4">
                  <c:v>9776.7006666666693</c:v>
                </c:pt>
                <c:pt idx="5">
                  <c:v>9978.1352499999994</c:v>
                </c:pt>
                <c:pt idx="6">
                  <c:v>9999.1679999999997</c:v>
                </c:pt>
                <c:pt idx="7">
                  <c:v>9834.6158333333296</c:v>
                </c:pt>
                <c:pt idx="8">
                  <c:v>10060.2183333333</c:v>
                </c:pt>
                <c:pt idx="9">
                  <c:v>10152.6641666667</c:v>
                </c:pt>
                <c:pt idx="10">
                  <c:v>10156.3225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32-475B-9895-C8153D632F4B}"/>
            </c:ext>
          </c:extLst>
        </c:ser>
        <c:ser>
          <c:idx val="4"/>
          <c:order val="4"/>
          <c:tx>
            <c:strRef>
              <c:f>data!$G$8</c:f>
              <c:strCache>
                <c:ptCount val="1"/>
                <c:pt idx="0">
                  <c:v>Settori centrali</c:v>
                </c:pt>
              </c:strCache>
            </c:strRef>
          </c:tx>
          <c:spPr>
            <a:solidFill>
              <a:srgbClr val="444444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data!$G$9:$G$19</c:f>
              <c:numCache>
                <c:formatCode>#,##0</c:formatCode>
                <c:ptCount val="11"/>
                <c:pt idx="0">
                  <c:v>4570.2008333333297</c:v>
                </c:pt>
                <c:pt idx="1">
                  <c:v>4650.9224999999997</c:v>
                </c:pt>
                <c:pt idx="2">
                  <c:v>4549.5791666666701</c:v>
                </c:pt>
                <c:pt idx="3">
                  <c:v>4601.68</c:v>
                </c:pt>
                <c:pt idx="4">
                  <c:v>4643.5958333333301</c:v>
                </c:pt>
                <c:pt idx="5">
                  <c:v>4821.2974999999997</c:v>
                </c:pt>
                <c:pt idx="6">
                  <c:v>4885.0749999999998</c:v>
                </c:pt>
                <c:pt idx="7">
                  <c:v>4972.0209999999997</c:v>
                </c:pt>
                <c:pt idx="8">
                  <c:v>5127.7668333333304</c:v>
                </c:pt>
                <c:pt idx="9">
                  <c:v>5188.6708333333299</c:v>
                </c:pt>
                <c:pt idx="10">
                  <c:v>5406.6541666666699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832-475B-9895-C8153D632F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7267456"/>
        <c:axId val="164954496"/>
      </c:barChart>
      <c:lineChart>
        <c:grouping val="standard"/>
        <c:varyColors val="0"/>
        <c:ser>
          <c:idx val="5"/>
          <c:order val="5"/>
          <c:tx>
            <c:strRef>
              <c:f>data!$H$8</c:f>
              <c:strCache>
                <c:ptCount val="1"/>
                <c:pt idx="0">
                  <c:v>Percentuale di donne</c:v>
                </c:pt>
              </c:strCache>
            </c:strRef>
          </c:tx>
          <c:spPr>
            <a:ln>
              <a:solidFill>
                <a:srgbClr val="EB0000"/>
              </a:solidFill>
            </a:ln>
          </c:spPr>
          <c:marker>
            <c:symbol val="none"/>
          </c:marker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data!$H$9:$H$19</c:f>
              <c:numCache>
                <c:formatCode>#,##0.0</c:formatCode>
                <c:ptCount val="11"/>
                <c:pt idx="0">
                  <c:v>16.869850128369801</c:v>
                </c:pt>
                <c:pt idx="1">
                  <c:v>16.9864016168254</c:v>
                </c:pt>
                <c:pt idx="2">
                  <c:v>17.086566956641398</c:v>
                </c:pt>
                <c:pt idx="3">
                  <c:v>17.294466952361901</c:v>
                </c:pt>
                <c:pt idx="4">
                  <c:v>17.743488314596998</c:v>
                </c:pt>
                <c:pt idx="5">
                  <c:v>18.388368529331199</c:v>
                </c:pt>
                <c:pt idx="6">
                  <c:v>18.807508997179099</c:v>
                </c:pt>
                <c:pt idx="7">
                  <c:v>19.004231973653201</c:v>
                </c:pt>
                <c:pt idx="8">
                  <c:v>19.434275579273599</c:v>
                </c:pt>
                <c:pt idx="9">
                  <c:v>19.938913781608999</c:v>
                </c:pt>
                <c:pt idx="10">
                  <c:v>20.5233078920967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832-475B-9895-C8153D632F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049088"/>
        <c:axId val="164956032"/>
      </c:lineChart>
      <c:catAx>
        <c:axId val="13726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64954496"/>
        <c:crosses val="autoZero"/>
        <c:auto val="1"/>
        <c:lblAlgn val="ctr"/>
        <c:lblOffset val="100"/>
        <c:noMultiLvlLbl val="0"/>
      </c:catAx>
      <c:valAx>
        <c:axId val="164954496"/>
        <c:scaling>
          <c:orientation val="minMax"/>
          <c:max val="4000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37267456"/>
        <c:crosses val="autoZero"/>
        <c:crossBetween val="between"/>
        <c:majorUnit val="10000"/>
      </c:valAx>
      <c:valAx>
        <c:axId val="164956032"/>
        <c:scaling>
          <c:orientation val="minMax"/>
          <c:max val="40"/>
        </c:scaling>
        <c:delete val="0"/>
        <c:axPos val="r"/>
        <c:numFmt formatCode="#,##0" sourceLinked="0"/>
        <c:majorTickMark val="none"/>
        <c:minorTickMark val="none"/>
        <c:tickLblPos val="nextTo"/>
        <c:spPr>
          <a:ln>
            <a:noFill/>
          </a:ln>
        </c:spPr>
        <c:txPr>
          <a:bodyPr anchor="ctr" anchorCtr="1"/>
          <a:lstStyle/>
          <a:p>
            <a:pPr algn="just">
              <a:defRPr sz="1100"/>
            </a:pPr>
            <a:endParaRPr lang="de-DE"/>
          </a:p>
        </c:txPr>
        <c:crossAx val="165049088"/>
        <c:crosses val="max"/>
        <c:crossBetween val="between"/>
        <c:majorUnit val="10"/>
      </c:valAx>
      <c:catAx>
        <c:axId val="1650490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956032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6.4056853430511262E-2"/>
          <c:y val="0.86376820414170452"/>
          <c:w val="0.9331882171753324"/>
          <c:h val="0.106874244744039"/>
        </c:manualLayout>
      </c:layout>
      <c:overlay val="0"/>
      <c:txPr>
        <a:bodyPr/>
        <a:lstStyle/>
        <a:p>
          <a:pPr>
            <a:defRPr sz="1100">
              <a:solidFill>
                <a:srgbClr val="444444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0.03362</cdr:x>
      <cdr:y>0.06064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0" y="0"/>
          <a:ext cx="309948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>
              <a:solidFill>
                <a:srgbClr val="444444"/>
              </a:solidFill>
              <a:latin typeface="+mj-lt"/>
              <a:cs typeface="Arial" pitchFamily="34" charset="0"/>
            </a:rPr>
            <a:t>FTE</a:t>
          </a:r>
        </a:p>
      </cdr:txBody>
    </cdr:sp>
  </cdr:relSizeAnchor>
  <cdr:relSizeAnchor xmlns:cdr="http://schemas.openxmlformats.org/drawingml/2006/chartDrawing">
    <cdr:from>
      <cdr:x>0.94709</cdr:x>
      <cdr:y>0</cdr:y>
    </cdr:from>
    <cdr:to>
      <cdr:x>1</cdr:x>
      <cdr:y>0.06064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8732319" y="0"/>
          <a:ext cx="487881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de-CH" sz="1100" dirty="0">
              <a:solidFill>
                <a:srgbClr val="444444"/>
              </a:solidFill>
              <a:latin typeface="Arial" pitchFamily="34" charset="0"/>
              <a:cs typeface="Arial" pitchFamily="34" charset="0"/>
            </a:rPr>
            <a:t>% </a:t>
          </a:r>
          <a:r>
            <a:rPr lang="de-CH" sz="1100" dirty="0" err="1">
              <a:solidFill>
                <a:srgbClr val="444444"/>
              </a:solidFill>
              <a:latin typeface="Arial" pitchFamily="34" charset="0"/>
              <a:cs typeface="Arial" pitchFamily="34" charset="0"/>
            </a:rPr>
            <a:t>coll</a:t>
          </a:r>
          <a:r>
            <a:rPr lang="de-CH" sz="1100" dirty="0">
              <a:solidFill>
                <a:srgbClr val="444444"/>
              </a:solidFill>
              <a:latin typeface="Arial" pitchFamily="34" charset="0"/>
              <a:cs typeface="Arial" pitchFamily="34" charset="0"/>
            </a:rPr>
            <a:t>.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8157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2.xml"/><Relationship Id="rId7" Type="http://schemas.openxmlformats.org/officeDocument/2006/relationships/chart" Target="../charts/char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47D3BC8C-7961-4039-9EF6-F9847B8D1E3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52" imgH="353" progId="TCLayout.ActiveDocument.1">
                  <p:embed/>
                </p:oleObj>
              </mc:Choice>
              <mc:Fallback>
                <p:oleObj name="think-cell Folie" r:id="rId5" imgW="352" imgH="353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47D3BC8C-7961-4039-9EF6-F9847B8D1E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 hidden="1">
            <a:extLst>
              <a:ext uri="{FF2B5EF4-FFF2-40B4-BE49-F238E27FC236}">
                <a16:creationId xmlns:a16="http://schemas.microsoft.com/office/drawing/2014/main" id="{3F927938-3630-4B34-8EB8-188D55E055D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CH"/>
              <a:t>Organico del Gruppo FFS.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2490400367"/>
              </p:ext>
            </p:extLst>
          </p:nvPr>
        </p:nvGraphicFramePr>
        <p:xfrm>
          <a:off x="1494169" y="1886295"/>
          <a:ext cx="9220200" cy="4206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41FD5CBC-8C89-4499-B28B-5EC68806F1EB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Collaboratrici e collaboratori a tempo pieno nella media annua</a:t>
            </a:r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A3DB4B5C-8AF8-4D76-8E11-2708D9423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63883" y="5972418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2364407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1ndpy9QStuzu2K.2eC49Q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96e82a89-ba48-4728-b345-cf206dbec8f1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2f5c8543-cf23-4718-a3b8-32b0a91d511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2DE4C76-AFBA-4ECC-9CE6-CD74933624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37</Words>
  <Application>Microsoft Office PowerPoint</Application>
  <PresentationFormat>Breitbild</PresentationFormat>
  <Paragraphs>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Organico del Gruppo FFS.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Organico del Gruppo FFS.</dc:title>
  <dc:creator>Meyer Raphael (KOM-PGA-VSF)</dc:creator>
  <cp:lastModifiedBy>Weigel Stefan (PAR-EPS)</cp:lastModifiedBy>
  <cp:revision>59</cp:revision>
  <dcterms:created xsi:type="dcterms:W3CDTF">2020-09-30T11:00:09Z</dcterms:created>
  <dcterms:modified xsi:type="dcterms:W3CDTF">2026-03-03T13:21:30Z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