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0013"/>
    <a:srgbClr val="444444"/>
    <a:srgbClr val="F6F6F6"/>
    <a:srgbClr val="BDBDBD"/>
    <a:srgbClr val="727272"/>
    <a:srgbClr val="E5E5E5"/>
    <a:srgbClr val="D9D9D9"/>
    <a:srgbClr val="EB0000"/>
    <a:srgbClr val="C60018"/>
    <a:srgbClr val="A8A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0:17.365" v="3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0:17.365" v="31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2:52:26.486" v="1" actId="20577"/>
          <ac:spMkLst>
            <pc:docMk/>
            <pc:sldMk cId="2338066774" sldId="399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14T12:55:49.119" v="22" actId="6549"/>
          <ac:spMkLst>
            <pc:docMk/>
            <pc:sldMk cId="2338066774" sldId="399"/>
            <ac:spMk id="11" creationId="{84F82B92-ACCD-41AC-8B9B-F49F946956E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3522028368375747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data!$C$20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data!$B$21:$B$31</c:f>
              <c:strCache>
                <c:ptCount val="11"/>
                <c:pt idx="0">
                  <c:v>Jünger als 20 Jahre</c:v>
                </c:pt>
                <c:pt idx="1">
                  <c:v>20 bis 24 Jahre</c:v>
                </c:pt>
                <c:pt idx="2">
                  <c:v>25 bis 29 Jahre</c:v>
                </c:pt>
                <c:pt idx="3">
                  <c:v>30 bis 34 Jahre</c:v>
                </c:pt>
                <c:pt idx="4">
                  <c:v>35 bis 39 Jahre</c:v>
                </c:pt>
                <c:pt idx="5">
                  <c:v>40 bis 44 Jahre</c:v>
                </c:pt>
                <c:pt idx="6">
                  <c:v>45 bis 49 Jahre</c:v>
                </c:pt>
                <c:pt idx="7">
                  <c:v>50 bis 54 Jahre</c:v>
                </c:pt>
                <c:pt idx="8">
                  <c:v>55 bis 59 Jahre</c:v>
                </c:pt>
                <c:pt idx="9">
                  <c:v>60 bis 64 Jahre</c:v>
                </c:pt>
                <c:pt idx="10">
                  <c:v>65 Jahre und älter</c:v>
                </c:pt>
              </c:strCache>
            </c:strRef>
          </c:cat>
          <c:val>
            <c:numRef>
              <c:f>data!$C$21:$C$31</c:f>
              <c:numCache>
                <c:formatCode>#,##0</c:formatCode>
                <c:ptCount val="11"/>
                <c:pt idx="0">
                  <c:v>-111</c:v>
                </c:pt>
                <c:pt idx="1">
                  <c:v>-1056</c:v>
                </c:pt>
                <c:pt idx="2">
                  <c:v>-1963</c:v>
                </c:pt>
                <c:pt idx="3">
                  <c:v>-2872</c:v>
                </c:pt>
                <c:pt idx="4">
                  <c:v>-3333</c:v>
                </c:pt>
                <c:pt idx="5">
                  <c:v>-3216</c:v>
                </c:pt>
                <c:pt idx="6">
                  <c:v>-2971</c:v>
                </c:pt>
                <c:pt idx="7">
                  <c:v>-3217</c:v>
                </c:pt>
                <c:pt idx="8">
                  <c:v>-3789</c:v>
                </c:pt>
                <c:pt idx="9">
                  <c:v>-3065</c:v>
                </c:pt>
                <c:pt idx="10">
                  <c:v>-163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data!$D$20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invertIfNegative val="0"/>
          <c:cat>
            <c:strRef>
              <c:f>data!$B$21:$B$31</c:f>
              <c:strCache>
                <c:ptCount val="11"/>
                <c:pt idx="0">
                  <c:v>Jünger als 20 Jahre</c:v>
                </c:pt>
                <c:pt idx="1">
                  <c:v>20 bis 24 Jahre</c:v>
                </c:pt>
                <c:pt idx="2">
                  <c:v>25 bis 29 Jahre</c:v>
                </c:pt>
                <c:pt idx="3">
                  <c:v>30 bis 34 Jahre</c:v>
                </c:pt>
                <c:pt idx="4">
                  <c:v>35 bis 39 Jahre</c:v>
                </c:pt>
                <c:pt idx="5">
                  <c:v>40 bis 44 Jahre</c:v>
                </c:pt>
                <c:pt idx="6">
                  <c:v>45 bis 49 Jahre</c:v>
                </c:pt>
                <c:pt idx="7">
                  <c:v>50 bis 54 Jahre</c:v>
                </c:pt>
                <c:pt idx="8">
                  <c:v>55 bis 59 Jahre</c:v>
                </c:pt>
                <c:pt idx="9">
                  <c:v>60 bis 64 Jahre</c:v>
                </c:pt>
                <c:pt idx="10">
                  <c:v>65 Jahre und älter</c:v>
                </c:pt>
              </c:strCache>
            </c:strRef>
          </c:cat>
          <c:val>
            <c:numRef>
              <c:f>data!$D$21:$D$31</c:f>
              <c:numCache>
                <c:formatCode>#,##0</c:formatCode>
                <c:ptCount val="11"/>
                <c:pt idx="0">
                  <c:v>70</c:v>
                </c:pt>
                <c:pt idx="1">
                  <c:v>400</c:v>
                </c:pt>
                <c:pt idx="2">
                  <c:v>795</c:v>
                </c:pt>
                <c:pt idx="3">
                  <c:v>976</c:v>
                </c:pt>
                <c:pt idx="4">
                  <c:v>988</c:v>
                </c:pt>
                <c:pt idx="5">
                  <c:v>942</c:v>
                </c:pt>
                <c:pt idx="6">
                  <c:v>759</c:v>
                </c:pt>
                <c:pt idx="7">
                  <c:v>853</c:v>
                </c:pt>
                <c:pt idx="8">
                  <c:v>626</c:v>
                </c:pt>
                <c:pt idx="9">
                  <c:v>336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100"/>
        <c:axId val="125733120"/>
        <c:axId val="125422208"/>
      </c:barChart>
      <c:valAx>
        <c:axId val="125422208"/>
        <c:scaling>
          <c:orientation val="minMax"/>
          <c:max val="2000"/>
          <c:min val="-5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20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0.55758</cdr:x>
      <cdr:y>0.04657</cdr:y>
    </cdr:from>
    <cdr:to>
      <cdr:x>0.6147</cdr:x>
      <cdr:y>0.10066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576243" y="208331"/>
          <a:ext cx="571238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/>
            <a:t>Männer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0.66814</cdr:x>
      <cdr:y>0.04427</cdr:y>
    </cdr:from>
    <cdr:to>
      <cdr:x>0.72109</cdr:x>
      <cdr:y>0.09836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681931" y="198042"/>
          <a:ext cx="529559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Frauen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de-CH" dirty="0"/>
              <a:t>Mitarbeitende nach Alter im 2025.</a:t>
            </a:r>
            <a:br>
              <a:rPr lang="de-CH" dirty="0"/>
            </a:b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55256" y="6075491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703245" y="6075491"/>
            <a:ext cx="6573489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de-CH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Anzahl Mitarbeitende am Jahresende. SBB AG und SBB Cargo AG (Schweiz).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630980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5D7DF-FAA9-4111-A3CE-9F8811B9EB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elements/1.1/"/>
    <ds:schemaRef ds:uri="96e82a89-ba48-4728-b345-cf206dbec8f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Mitarbeitende nach Alter im 2025.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Mitarbeitende nach Alter im 2024._x000b_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