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399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0000"/>
    <a:srgbClr val="444444"/>
    <a:srgbClr val="F6F6F6"/>
    <a:srgbClr val="BDBDBD"/>
    <a:srgbClr val="727272"/>
    <a:srgbClr val="E5E5E5"/>
    <a:srgbClr val="D9D9D9"/>
    <a:srgbClr val="EB0000"/>
    <a:srgbClr val="C60018"/>
    <a:srgbClr val="A200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3:10:38.879" v="13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13:10:38.879" v="13" actId="27918"/>
        <pc:sldMkLst>
          <pc:docMk/>
          <pc:sldMk cId="2338066774" sldId="399"/>
        </pc:sldMkLst>
        <pc:spChg chg="mod">
          <ac:chgData name="Weigel Stefan (PAR-EPS)" userId="fd3b2067-2981-4ad8-bf3a-d2e1004e4fa8" providerId="ADAL" clId="{A4CFA2F4-FF8D-446B-B271-6DF568DBEADA}" dt="2026-01-14T12:52:58.779" v="1" actId="20577"/>
          <ac:spMkLst>
            <pc:docMk/>
            <pc:sldMk cId="2338066774" sldId="399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1-14T12:56:53.452" v="10" actId="20577"/>
          <ac:spMkLst>
            <pc:docMk/>
            <pc:sldMk cId="2338066774" sldId="399"/>
            <ac:spMk id="11" creationId="{84F82B92-ACCD-41AC-8B9B-F49F946956E6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95011838962335"/>
          <c:y val="0.10745262598812517"/>
          <c:w val="0.73522028368375747"/>
          <c:h val="0.7994640434541477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data!$C$20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CC5-4387-A227-3B5CA15071DA}"/>
              </c:ext>
            </c:extLst>
          </c:dPt>
          <c:cat>
            <c:strRef>
              <c:f>data!$B$21:$B$31</c:f>
              <c:strCache>
                <c:ptCount val="11"/>
                <c:pt idx="0">
                  <c:v>Younger than 20</c:v>
                </c:pt>
                <c:pt idx="1">
                  <c:v>20 to 24</c:v>
                </c:pt>
                <c:pt idx="2">
                  <c:v>25 to 29</c:v>
                </c:pt>
                <c:pt idx="3">
                  <c:v>30 to 34</c:v>
                </c:pt>
                <c:pt idx="4">
                  <c:v>35 to 39</c:v>
                </c:pt>
                <c:pt idx="5">
                  <c:v>40 to 44</c:v>
                </c:pt>
                <c:pt idx="6">
                  <c:v>45 to 49</c:v>
                </c:pt>
                <c:pt idx="7">
                  <c:v>50 to 54</c:v>
                </c:pt>
                <c:pt idx="8">
                  <c:v>55 to 59</c:v>
                </c:pt>
                <c:pt idx="9">
                  <c:v>60 to 64</c:v>
                </c:pt>
                <c:pt idx="10">
                  <c:v>65 and older</c:v>
                </c:pt>
              </c:strCache>
            </c:strRef>
          </c:cat>
          <c:val>
            <c:numRef>
              <c:f>data!$C$21:$C$31</c:f>
              <c:numCache>
                <c:formatCode>#,##0</c:formatCode>
                <c:ptCount val="11"/>
                <c:pt idx="0">
                  <c:v>-111</c:v>
                </c:pt>
                <c:pt idx="1">
                  <c:v>-1056</c:v>
                </c:pt>
                <c:pt idx="2">
                  <c:v>-1963</c:v>
                </c:pt>
                <c:pt idx="3">
                  <c:v>-2872</c:v>
                </c:pt>
                <c:pt idx="4">
                  <c:v>-3333</c:v>
                </c:pt>
                <c:pt idx="5">
                  <c:v>-3216</c:v>
                </c:pt>
                <c:pt idx="6">
                  <c:v>-2971</c:v>
                </c:pt>
                <c:pt idx="7">
                  <c:v>-3217</c:v>
                </c:pt>
                <c:pt idx="8">
                  <c:v>-3789</c:v>
                </c:pt>
                <c:pt idx="9">
                  <c:v>-3065</c:v>
                </c:pt>
                <c:pt idx="10">
                  <c:v>-163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C5-4387-A227-3B5CA15071DA}"/>
            </c:ext>
          </c:extLst>
        </c:ser>
        <c:ser>
          <c:idx val="1"/>
          <c:order val="1"/>
          <c:tx>
            <c:strRef>
              <c:f>data!$D$20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B00000"/>
            </a:solidFill>
            <a:ln>
              <a:noFill/>
            </a:ln>
          </c:spPr>
          <c:invertIfNegative val="0"/>
          <c:cat>
            <c:strRef>
              <c:f>data!$B$21:$B$31</c:f>
              <c:strCache>
                <c:ptCount val="11"/>
                <c:pt idx="0">
                  <c:v>Younger than 20</c:v>
                </c:pt>
                <c:pt idx="1">
                  <c:v>20 to 24</c:v>
                </c:pt>
                <c:pt idx="2">
                  <c:v>25 to 29</c:v>
                </c:pt>
                <c:pt idx="3">
                  <c:v>30 to 34</c:v>
                </c:pt>
                <c:pt idx="4">
                  <c:v>35 to 39</c:v>
                </c:pt>
                <c:pt idx="5">
                  <c:v>40 to 44</c:v>
                </c:pt>
                <c:pt idx="6">
                  <c:v>45 to 49</c:v>
                </c:pt>
                <c:pt idx="7">
                  <c:v>50 to 54</c:v>
                </c:pt>
                <c:pt idx="8">
                  <c:v>55 to 59</c:v>
                </c:pt>
                <c:pt idx="9">
                  <c:v>60 to 64</c:v>
                </c:pt>
                <c:pt idx="10">
                  <c:v>65 and older</c:v>
                </c:pt>
              </c:strCache>
            </c:strRef>
          </c:cat>
          <c:val>
            <c:numRef>
              <c:f>data!$D$21:$D$31</c:f>
              <c:numCache>
                <c:formatCode>#,##0</c:formatCode>
                <c:ptCount val="11"/>
                <c:pt idx="0">
                  <c:v>70</c:v>
                </c:pt>
                <c:pt idx="1">
                  <c:v>400</c:v>
                </c:pt>
                <c:pt idx="2">
                  <c:v>795</c:v>
                </c:pt>
                <c:pt idx="3">
                  <c:v>976</c:v>
                </c:pt>
                <c:pt idx="4">
                  <c:v>988</c:v>
                </c:pt>
                <c:pt idx="5">
                  <c:v>942</c:v>
                </c:pt>
                <c:pt idx="6">
                  <c:v>759</c:v>
                </c:pt>
                <c:pt idx="7">
                  <c:v>853</c:v>
                </c:pt>
                <c:pt idx="8">
                  <c:v>626</c:v>
                </c:pt>
                <c:pt idx="9">
                  <c:v>336</c:v>
                </c:pt>
                <c:pt idx="1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CC5-4387-A227-3B5CA15071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125733120"/>
        <c:axId val="125422208"/>
      </c:barChart>
      <c:valAx>
        <c:axId val="125422208"/>
        <c:scaling>
          <c:orientation val="minMax"/>
          <c:max val="2000"/>
          <c:min val="-500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0;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1"/>
                </a:solidFill>
              </a:defRPr>
            </a:pPr>
            <a:endParaRPr lang="de-DE"/>
          </a:p>
        </c:txPr>
        <c:crossAx val="125733120"/>
        <c:crossesAt val="1"/>
        <c:crossBetween val="between"/>
        <c:majorUnit val="2000"/>
      </c:valAx>
      <c:catAx>
        <c:axId val="125733120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high"/>
        <c:spPr>
          <a:ln w="6350">
            <a:solidFill>
              <a:schemeClr val="tx1"/>
            </a:solidFill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25422208"/>
        <c:crosses val="max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0.55758</cdr:x>
      <cdr:y>0.04657</cdr:y>
    </cdr:from>
    <cdr:to>
      <cdr:x>0.5953</cdr:x>
      <cdr:y>0.10066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5576243" y="208331"/>
          <a:ext cx="377274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/>
            <a:t>Men </a:t>
          </a:r>
          <a:endParaRPr lang="de-CH" sz="1100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0.66814</cdr:x>
      <cdr:y>0.04427</cdr:y>
    </cdr:from>
    <cdr:to>
      <cdr:x>0.72654</cdr:x>
      <cdr:y>0.09836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6681931" y="198042"/>
          <a:ext cx="584062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CH" sz="1100" dirty="0"/>
            <a:t>Women </a:t>
          </a:r>
          <a:endParaRPr lang="de-CH" sz="11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SBB • Division • Abteilung oder Bereich • DD.MM.YY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26404-58E8-4486-905C-9BBBD7B83F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323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441158"/>
          </a:xfrm>
        </p:spPr>
        <p:txBody>
          <a:bodyPr/>
          <a:lstStyle/>
          <a:p>
            <a:r>
              <a:rPr lang="en-US" dirty="0"/>
              <a:t>Employees according to age in 2025.</a:t>
            </a:r>
            <a:br>
              <a:rPr lang="de-CH" dirty="0"/>
            </a:br>
            <a:endParaRPr lang="de-CH" sz="1400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E60A944-7104-442D-B06A-85C82561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95000" y="6075491"/>
            <a:ext cx="1727767" cy="170649"/>
          </a:xfrm>
        </p:spPr>
        <p:txBody>
          <a:bodyPr/>
          <a:lstStyle/>
          <a:p>
            <a:pPr algn="r"/>
            <a:r>
              <a:rPr lang="de-CH" sz="1100" kern="0" spc="0" dirty="0">
                <a:solidFill>
                  <a:srgbClr val="444444"/>
                </a:solidFill>
              </a:rPr>
              <a:t>reporting.sbb.ch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4F82B92-ACCD-41AC-8B9B-F49F946956E6}"/>
              </a:ext>
            </a:extLst>
          </p:cNvPr>
          <p:cNvSpPr txBox="1"/>
          <p:nvPr/>
        </p:nvSpPr>
        <p:spPr>
          <a:xfrm>
            <a:off x="1703245" y="6075491"/>
            <a:ext cx="7057743" cy="578428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r>
              <a:rPr lang="en-US" sz="1100">
                <a:latin typeface="+mj-lt"/>
                <a:cs typeface="Arial" pitchFamily="34" charset="0"/>
              </a:rPr>
              <a:t>Employees at end of year. </a:t>
            </a:r>
            <a:r>
              <a:rPr lang="en-US" sz="1100" dirty="0">
                <a:latin typeface="+mj-lt"/>
                <a:cs typeface="Arial" pitchFamily="34" charset="0"/>
              </a:rPr>
              <a:t>SBB AG and SBB Cargo Ltd (Switzerland).</a:t>
            </a: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67E5BF1A-DCFF-4431-8721-9C385B8E6F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352073"/>
              </p:ext>
            </p:extLst>
          </p:nvPr>
        </p:nvGraphicFramePr>
        <p:xfrm>
          <a:off x="703716" y="1402252"/>
          <a:ext cx="10000795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80667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E28995EF-7BC5-4EC1-8FE7-C309C9D3DE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96e82a89-ba48-4728-b345-cf206dbec8f1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2f5c8543-cf23-4718-a3b8-32b0a91d511a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44</Words>
  <Application>Microsoft Office PowerPoint</Application>
  <PresentationFormat>Breitbild</PresentationFormat>
  <Paragraphs>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Employees according to age in 2025. 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Employees according to age in 2023._x000b_</dc:title>
  <dc:creator>Meyer Raphael (KOM-PGA-VSF)</dc:creator>
  <cp:lastModifiedBy>Weigel Stefan (PAR-EPS)</cp:lastModifiedBy>
  <cp:revision>55</cp:revision>
  <dcterms:created xsi:type="dcterms:W3CDTF">2020-09-30T11:00:09Z</dcterms:created>
  <dcterms:modified xsi:type="dcterms:W3CDTF">2026-03-03T13:21:52Z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