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444444"/>
    <a:srgbClr val="F6F6F6"/>
    <a:srgbClr val="BDBDBD"/>
    <a:srgbClr val="727272"/>
    <a:srgbClr val="E5E5E5"/>
    <a:srgbClr val="D9D9D9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1:00.470" v="12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1:00.470" v="12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2:57:36.482" v="5" actId="20577"/>
          <ac:spMkLst>
            <pc:docMk/>
            <pc:sldMk cId="2338066774" sldId="399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3:02:17.598" v="9"/>
          <ac:spMkLst>
            <pc:docMk/>
            <pc:sldMk cId="2338066774" sldId="399"/>
            <ac:spMk id="11" creationId="{84F82B92-ACCD-41AC-8B9B-F49F946956E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3522028368375747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data!$C$20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data!$B$21:$B$31</c:f>
              <c:strCache>
                <c:ptCount val="11"/>
                <c:pt idx="0">
                  <c:v>moins de 20 ans</c:v>
                </c:pt>
                <c:pt idx="1">
                  <c:v>entre 20 et 24 ans</c:v>
                </c:pt>
                <c:pt idx="2">
                  <c:v>entre 25 et 29 ans</c:v>
                </c:pt>
                <c:pt idx="3">
                  <c:v>entre 30 et 34 ans</c:v>
                </c:pt>
                <c:pt idx="4">
                  <c:v>entre 35 et 39 ans</c:v>
                </c:pt>
                <c:pt idx="5">
                  <c:v>entre 40 et 44 ans</c:v>
                </c:pt>
                <c:pt idx="6">
                  <c:v>entre 45 et 49 ans</c:v>
                </c:pt>
                <c:pt idx="7">
                  <c:v>entre 50 et 54 ans</c:v>
                </c:pt>
                <c:pt idx="8">
                  <c:v>entre 55 et 59 ans</c:v>
                </c:pt>
                <c:pt idx="9">
                  <c:v>entre 60 et 64 ans</c:v>
                </c:pt>
                <c:pt idx="10">
                  <c:v>65 ans et plus</c:v>
                </c:pt>
              </c:strCache>
            </c:strRef>
          </c:cat>
          <c:val>
            <c:numRef>
              <c:f>data!$C$21:$C$31</c:f>
              <c:numCache>
                <c:formatCode>#,##0</c:formatCode>
                <c:ptCount val="11"/>
                <c:pt idx="0">
                  <c:v>-111</c:v>
                </c:pt>
                <c:pt idx="1">
                  <c:v>-1056</c:v>
                </c:pt>
                <c:pt idx="2">
                  <c:v>-1963</c:v>
                </c:pt>
                <c:pt idx="3">
                  <c:v>-2872</c:v>
                </c:pt>
                <c:pt idx="4">
                  <c:v>-3333</c:v>
                </c:pt>
                <c:pt idx="5">
                  <c:v>-3216</c:v>
                </c:pt>
                <c:pt idx="6">
                  <c:v>-2971</c:v>
                </c:pt>
                <c:pt idx="7">
                  <c:v>-3217</c:v>
                </c:pt>
                <c:pt idx="8">
                  <c:v>-3789</c:v>
                </c:pt>
                <c:pt idx="9">
                  <c:v>-3065</c:v>
                </c:pt>
                <c:pt idx="10">
                  <c:v>-163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data!$D$20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rgbClr val="B00000"/>
            </a:solidFill>
            <a:ln>
              <a:noFill/>
            </a:ln>
          </c:spPr>
          <c:invertIfNegative val="0"/>
          <c:cat>
            <c:strRef>
              <c:f>data!$B$21:$B$31</c:f>
              <c:strCache>
                <c:ptCount val="11"/>
                <c:pt idx="0">
                  <c:v>moins de 20 ans</c:v>
                </c:pt>
                <c:pt idx="1">
                  <c:v>entre 20 et 24 ans</c:v>
                </c:pt>
                <c:pt idx="2">
                  <c:v>entre 25 et 29 ans</c:v>
                </c:pt>
                <c:pt idx="3">
                  <c:v>entre 30 et 34 ans</c:v>
                </c:pt>
                <c:pt idx="4">
                  <c:v>entre 35 et 39 ans</c:v>
                </c:pt>
                <c:pt idx="5">
                  <c:v>entre 40 et 44 ans</c:v>
                </c:pt>
                <c:pt idx="6">
                  <c:v>entre 45 et 49 ans</c:v>
                </c:pt>
                <c:pt idx="7">
                  <c:v>entre 50 et 54 ans</c:v>
                </c:pt>
                <c:pt idx="8">
                  <c:v>entre 55 et 59 ans</c:v>
                </c:pt>
                <c:pt idx="9">
                  <c:v>entre 60 et 64 ans</c:v>
                </c:pt>
                <c:pt idx="10">
                  <c:v>65 ans et plus</c:v>
                </c:pt>
              </c:strCache>
            </c:strRef>
          </c:cat>
          <c:val>
            <c:numRef>
              <c:f>data!$D$21:$D$31</c:f>
              <c:numCache>
                <c:formatCode>#,##0</c:formatCode>
                <c:ptCount val="11"/>
                <c:pt idx="0">
                  <c:v>70</c:v>
                </c:pt>
                <c:pt idx="1">
                  <c:v>400</c:v>
                </c:pt>
                <c:pt idx="2">
                  <c:v>795</c:v>
                </c:pt>
                <c:pt idx="3">
                  <c:v>976</c:v>
                </c:pt>
                <c:pt idx="4">
                  <c:v>988</c:v>
                </c:pt>
                <c:pt idx="5">
                  <c:v>942</c:v>
                </c:pt>
                <c:pt idx="6">
                  <c:v>759</c:v>
                </c:pt>
                <c:pt idx="7">
                  <c:v>853</c:v>
                </c:pt>
                <c:pt idx="8">
                  <c:v>626</c:v>
                </c:pt>
                <c:pt idx="9">
                  <c:v>336</c:v>
                </c:pt>
                <c:pt idx="1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25733120"/>
        <c:axId val="125422208"/>
      </c:barChart>
      <c:valAx>
        <c:axId val="125422208"/>
        <c:scaling>
          <c:orientation val="minMax"/>
          <c:max val="2000"/>
          <c:min val="-5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50">
                <a:solidFill>
                  <a:srgbClr val="444444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20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0.55758</cdr:x>
      <cdr:y>0.04657</cdr:y>
    </cdr:from>
    <cdr:to>
      <cdr:x>0.624</cdr:x>
      <cdr:y>0.10066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576243" y="208331"/>
          <a:ext cx="664212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</a:rPr>
            <a:t>Hommes </a:t>
          </a:r>
          <a:endParaRPr lang="de-CH" sz="11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0.66814</cdr:x>
      <cdr:y>0.04427</cdr:y>
    </cdr:from>
    <cdr:to>
      <cdr:x>0.73167</cdr:x>
      <cdr:y>0.09836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681931" y="198042"/>
          <a:ext cx="63535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>
              <a:solidFill>
                <a:srgbClr val="444444"/>
              </a:solidFill>
            </a:rPr>
            <a:t>Femmes </a:t>
          </a:r>
          <a:endParaRPr lang="de-CH" sz="1100" dirty="0">
            <a:solidFill>
              <a:srgbClr val="444444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fr-FR" dirty="0"/>
              <a:t>Répartition des collaboratrices et collaborateurs selon leur âge en 2025.</a:t>
            </a: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60987" y="6075491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703246" y="6075491"/>
            <a:ext cx="6277702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fr-FR" sz="1100">
                <a:solidFill>
                  <a:srgbClr val="444444"/>
                </a:solidFill>
                <a:cs typeface="Arial" pitchFamily="34" charset="0"/>
              </a:rPr>
              <a:t>Collaboratrices et collaborateurs</a:t>
            </a:r>
            <a:r>
              <a:rPr lang="fr-FR" sz="1100">
                <a:solidFill>
                  <a:srgbClr val="444444"/>
                </a:solidFill>
                <a:latin typeface="+mj-lt"/>
                <a:cs typeface="Arial" pitchFamily="34" charset="0"/>
              </a:rPr>
              <a:t> </a:t>
            </a:r>
            <a:r>
              <a:rPr lang="fr-FR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à la fin de l’année. CFF SA et CFF Cargo SA (Suisse).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9416708"/>
              </p:ext>
            </p:extLst>
          </p:nvPr>
        </p:nvGraphicFramePr>
        <p:xfrm>
          <a:off x="703716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C0E897B-7B84-4D71-911C-3AAFD56E88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50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Répartition des collaboratrices et collaborateurs selon leur âge en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Répartition des collaboratrices et collaborateurs selon leur âge en 2023.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