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444444"/>
    <a:srgbClr val="F6F6F6"/>
    <a:srgbClr val="BDBDBD"/>
    <a:srgbClr val="727272"/>
    <a:srgbClr val="E5E5E5"/>
    <a:srgbClr val="D9D9D9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11:22.029" v="11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3:11:22.029" v="11" actId="27918"/>
        <pc:sldMkLst>
          <pc:docMk/>
          <pc:sldMk cId="2338066774" sldId="399"/>
        </pc:sldMkLst>
        <pc:spChg chg="mod">
          <ac:chgData name="Weigel Stefan (PAR-EPS)" userId="fd3b2067-2981-4ad8-bf3a-d2e1004e4fa8" providerId="ADAL" clId="{A4CFA2F4-FF8D-446B-B271-6DF568DBEADA}" dt="2026-01-14T12:58:05.412" v="1" actId="20577"/>
          <ac:spMkLst>
            <pc:docMk/>
            <pc:sldMk cId="2338066774" sldId="399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4T12:58:19.307" v="5" actId="20577"/>
          <ac:spMkLst>
            <pc:docMk/>
            <pc:sldMk cId="2338066774" sldId="399"/>
            <ac:spMk id="11" creationId="{84F82B92-ACCD-41AC-8B9B-F49F946956E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011838962335"/>
          <c:y val="0.10745262598812517"/>
          <c:w val="0.73522028368375747"/>
          <c:h val="0.799464043454147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data!$C$20</c:f>
              <c:strCache>
                <c:ptCount val="1"/>
                <c:pt idx="0">
                  <c:v>Uomini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CC5-4387-A227-3B5CA15071DA}"/>
              </c:ext>
            </c:extLst>
          </c:dPt>
          <c:cat>
            <c:strRef>
              <c:f>data!$B$21:$B$31</c:f>
              <c:strCache>
                <c:ptCount val="11"/>
                <c:pt idx="0">
                  <c:v>Meno di 20 anni</c:v>
                </c:pt>
                <c:pt idx="1">
                  <c:v>Da 20 a 24 anni</c:v>
                </c:pt>
                <c:pt idx="2">
                  <c:v>Da 25 a 29 anni</c:v>
                </c:pt>
                <c:pt idx="3">
                  <c:v>Da 30 a 34 anni</c:v>
                </c:pt>
                <c:pt idx="4">
                  <c:v>Da 35 a 39 anni</c:v>
                </c:pt>
                <c:pt idx="5">
                  <c:v>Da 40 a 44 anni</c:v>
                </c:pt>
                <c:pt idx="6">
                  <c:v>Da 45 a 49 anni</c:v>
                </c:pt>
                <c:pt idx="7">
                  <c:v>Da 50 a 54 anni</c:v>
                </c:pt>
                <c:pt idx="8">
                  <c:v>Da 55 a 59 anni</c:v>
                </c:pt>
                <c:pt idx="9">
                  <c:v>Da 60 a 64 anni</c:v>
                </c:pt>
                <c:pt idx="10">
                  <c:v>65 e più anni</c:v>
                </c:pt>
              </c:strCache>
            </c:strRef>
          </c:cat>
          <c:val>
            <c:numRef>
              <c:f>data!$C$21:$C$31</c:f>
              <c:numCache>
                <c:formatCode>#,##0</c:formatCode>
                <c:ptCount val="11"/>
                <c:pt idx="0">
                  <c:v>-111</c:v>
                </c:pt>
                <c:pt idx="1">
                  <c:v>-1056</c:v>
                </c:pt>
                <c:pt idx="2">
                  <c:v>-1963</c:v>
                </c:pt>
                <c:pt idx="3">
                  <c:v>-2872</c:v>
                </c:pt>
                <c:pt idx="4">
                  <c:v>-3333</c:v>
                </c:pt>
                <c:pt idx="5">
                  <c:v>-3216</c:v>
                </c:pt>
                <c:pt idx="6">
                  <c:v>-2971</c:v>
                </c:pt>
                <c:pt idx="7">
                  <c:v>-3217</c:v>
                </c:pt>
                <c:pt idx="8">
                  <c:v>-3789</c:v>
                </c:pt>
                <c:pt idx="9">
                  <c:v>-3065</c:v>
                </c:pt>
                <c:pt idx="10">
                  <c:v>-163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C5-4387-A227-3B5CA15071DA}"/>
            </c:ext>
          </c:extLst>
        </c:ser>
        <c:ser>
          <c:idx val="1"/>
          <c:order val="1"/>
          <c:tx>
            <c:strRef>
              <c:f>data!$D$20</c:f>
              <c:strCache>
                <c:ptCount val="1"/>
                <c:pt idx="0">
                  <c:v>Donne</c:v>
                </c:pt>
              </c:strCache>
            </c:strRef>
          </c:tx>
          <c:spPr>
            <a:solidFill>
              <a:srgbClr val="B00000"/>
            </a:solidFill>
            <a:ln>
              <a:noFill/>
            </a:ln>
          </c:spPr>
          <c:invertIfNegative val="0"/>
          <c:cat>
            <c:strRef>
              <c:f>data!$B$21:$B$31</c:f>
              <c:strCache>
                <c:ptCount val="11"/>
                <c:pt idx="0">
                  <c:v>Meno di 20 anni</c:v>
                </c:pt>
                <c:pt idx="1">
                  <c:v>Da 20 a 24 anni</c:v>
                </c:pt>
                <c:pt idx="2">
                  <c:v>Da 25 a 29 anni</c:v>
                </c:pt>
                <c:pt idx="3">
                  <c:v>Da 30 a 34 anni</c:v>
                </c:pt>
                <c:pt idx="4">
                  <c:v>Da 35 a 39 anni</c:v>
                </c:pt>
                <c:pt idx="5">
                  <c:v>Da 40 a 44 anni</c:v>
                </c:pt>
                <c:pt idx="6">
                  <c:v>Da 45 a 49 anni</c:v>
                </c:pt>
                <c:pt idx="7">
                  <c:v>Da 50 a 54 anni</c:v>
                </c:pt>
                <c:pt idx="8">
                  <c:v>Da 55 a 59 anni</c:v>
                </c:pt>
                <c:pt idx="9">
                  <c:v>Da 60 a 64 anni</c:v>
                </c:pt>
                <c:pt idx="10">
                  <c:v>65 e più anni</c:v>
                </c:pt>
              </c:strCache>
            </c:strRef>
          </c:cat>
          <c:val>
            <c:numRef>
              <c:f>data!$D$21:$D$31</c:f>
              <c:numCache>
                <c:formatCode>#,##0</c:formatCode>
                <c:ptCount val="11"/>
                <c:pt idx="0">
                  <c:v>70</c:v>
                </c:pt>
                <c:pt idx="1">
                  <c:v>400</c:v>
                </c:pt>
                <c:pt idx="2">
                  <c:v>795</c:v>
                </c:pt>
                <c:pt idx="3">
                  <c:v>976</c:v>
                </c:pt>
                <c:pt idx="4">
                  <c:v>988</c:v>
                </c:pt>
                <c:pt idx="5">
                  <c:v>942</c:v>
                </c:pt>
                <c:pt idx="6">
                  <c:v>759</c:v>
                </c:pt>
                <c:pt idx="7">
                  <c:v>853</c:v>
                </c:pt>
                <c:pt idx="8">
                  <c:v>626</c:v>
                </c:pt>
                <c:pt idx="9">
                  <c:v>336</c:v>
                </c:pt>
                <c:pt idx="1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5-4387-A227-3B5CA1507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125733120"/>
        <c:axId val="125422208"/>
      </c:barChart>
      <c:valAx>
        <c:axId val="125422208"/>
        <c:scaling>
          <c:orientation val="minMax"/>
          <c:max val="2000"/>
          <c:min val="-5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733120"/>
        <c:crossesAt val="1"/>
        <c:crossBetween val="between"/>
        <c:majorUnit val="2000"/>
      </c:valAx>
      <c:catAx>
        <c:axId val="12573312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high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422208"/>
        <c:crosses val="max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0.55758</cdr:x>
      <cdr:y>0.04657</cdr:y>
    </cdr:from>
    <cdr:to>
      <cdr:x>0.61053</cdr:x>
      <cdr:y>0.10066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576243" y="208331"/>
          <a:ext cx="529559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CH" sz="1100" noProof="0" dirty="0">
              <a:solidFill>
                <a:srgbClr val="444444"/>
              </a:solidFill>
            </a:rPr>
            <a:t>Uomini </a:t>
          </a:r>
          <a:endParaRPr lang="it-CH" sz="1100" noProof="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0.66814</cdr:x>
      <cdr:y>0.04427</cdr:y>
    </cdr:from>
    <cdr:to>
      <cdr:x>0.71917</cdr:x>
      <cdr:y>0.09836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6681931" y="198042"/>
          <a:ext cx="510323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>
              <a:solidFill>
                <a:srgbClr val="444444"/>
              </a:solidFill>
            </a:rPr>
            <a:t>Donne </a:t>
          </a:r>
          <a:endParaRPr lang="de-CH" sz="11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it-IT" dirty="0"/>
              <a:t>Collaboratrici e collaboratori per età nel 2025.</a:t>
            </a:r>
            <a:br>
              <a:rPr lang="de-CH" dirty="0"/>
            </a:b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38437" y="6075491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+mj-lt"/>
              </a:rPr>
              <a:t>reporting.sbb.ch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590121" y="6075491"/>
            <a:ext cx="6743171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it-IT" sz="1100" dirty="0">
                <a:solidFill>
                  <a:srgbClr val="444444"/>
                </a:solidFill>
                <a:latin typeface="+mj-lt"/>
                <a:cs typeface="Arial" pitchFamily="34" charset="0"/>
              </a:rPr>
              <a:t>Numero di collaboratori/</a:t>
            </a:r>
            <a:r>
              <a:rPr lang="it-IT" sz="1100" dirty="0" err="1">
                <a:solidFill>
                  <a:srgbClr val="444444"/>
                </a:solidFill>
                <a:latin typeface="+mj-lt"/>
                <a:cs typeface="Arial" pitchFamily="34" charset="0"/>
              </a:rPr>
              <a:t>trici</a:t>
            </a:r>
            <a:r>
              <a:rPr lang="it-IT" sz="1100" dirty="0">
                <a:solidFill>
                  <a:srgbClr val="444444"/>
                </a:solidFill>
                <a:latin typeface="+mj-lt"/>
                <a:cs typeface="Arial" pitchFamily="34" charset="0"/>
              </a:rPr>
              <a:t> a fine anno. FFS SA e FFS Cargo SA (Svizzera).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67E5BF1A-DCFF-4431-8721-9C385B8E6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326176"/>
              </p:ext>
            </p:extLst>
          </p:nvPr>
        </p:nvGraphicFramePr>
        <p:xfrm>
          <a:off x="703716" y="1402252"/>
          <a:ext cx="10000795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066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103CBF7-8AC0-4F02-88C0-B568473A23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48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Collaboratrici e collaboratori per età nel 2025.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Collaboratrici e collaboratori per età nel 2023._x000b_</dc:title>
  <dc:creator>Meyer Raphael (KOM-PGA-VSF)</dc:creator>
  <cp:lastModifiedBy>Weigel Stefan (PAR-EPS)</cp:lastModifiedBy>
  <cp:revision>55</cp:revision>
  <dcterms:created xsi:type="dcterms:W3CDTF">2020-09-30T11:00:09Z</dcterms:created>
  <dcterms:modified xsi:type="dcterms:W3CDTF">2026-03-03T13:22:14Z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