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BDBDBD"/>
    <a:srgbClr val="727272"/>
    <a:srgbClr val="E5E5E5"/>
    <a:srgbClr val="D9D9D9"/>
    <a:srgbClr val="EB0000"/>
    <a:srgbClr val="C60018"/>
    <a:srgbClr val="A20013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1:45.450" v="9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1:45.450" v="9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2:59:44.900" v="1" actId="20577"/>
          <ac:spMkLst>
            <pc:docMk/>
            <pc:sldMk cId="2338066774" sldId="399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0347277391447394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data!$C$19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data!$B$20:$B$29</c:f>
              <c:strCache>
                <c:ptCount val="10"/>
                <c:pt idx="0">
                  <c:v>weniger als 5 Jahre</c:v>
                </c:pt>
                <c:pt idx="1">
                  <c:v>zwischen 5 und 9 Jahren</c:v>
                </c:pt>
                <c:pt idx="2">
                  <c:v>zwischen 10 und 14 Jahren</c:v>
                </c:pt>
                <c:pt idx="3">
                  <c:v>zwischen 15 und 19 Jahren</c:v>
                </c:pt>
                <c:pt idx="4">
                  <c:v>zwischen 20 und 24 Jahren</c:v>
                </c:pt>
                <c:pt idx="5">
                  <c:v>zwischen 25 und 29 Jahren</c:v>
                </c:pt>
                <c:pt idx="6">
                  <c:v>zwischen 30 und 34 Jahren</c:v>
                </c:pt>
                <c:pt idx="7">
                  <c:v>zwischen 35 und 39 Jahren</c:v>
                </c:pt>
                <c:pt idx="8">
                  <c:v>zwischen 40 und 44 Jahren</c:v>
                </c:pt>
                <c:pt idx="9">
                  <c:v>45 Jahre und mehr</c:v>
                </c:pt>
              </c:strCache>
            </c:strRef>
          </c:cat>
          <c:val>
            <c:numRef>
              <c:f>data!$C$20:$C$29</c:f>
              <c:numCache>
                <c:formatCode>#,##0</c:formatCode>
                <c:ptCount val="10"/>
                <c:pt idx="0">
                  <c:v>-8298</c:v>
                </c:pt>
                <c:pt idx="1">
                  <c:v>-4606</c:v>
                </c:pt>
                <c:pt idx="2">
                  <c:v>-3554</c:v>
                </c:pt>
                <c:pt idx="3">
                  <c:v>-2025</c:v>
                </c:pt>
                <c:pt idx="4">
                  <c:v>-1592</c:v>
                </c:pt>
                <c:pt idx="5">
                  <c:v>-453</c:v>
                </c:pt>
                <c:pt idx="6">
                  <c:v>-1241</c:v>
                </c:pt>
                <c:pt idx="7">
                  <c:v>-2420</c:v>
                </c:pt>
                <c:pt idx="8">
                  <c:v>-1155</c:v>
                </c:pt>
                <c:pt idx="9">
                  <c:v>-412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data!$D$19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cat>
            <c:strRef>
              <c:f>data!$B$20:$B$29</c:f>
              <c:strCache>
                <c:ptCount val="10"/>
                <c:pt idx="0">
                  <c:v>weniger als 5 Jahre</c:v>
                </c:pt>
                <c:pt idx="1">
                  <c:v>zwischen 5 und 9 Jahren</c:v>
                </c:pt>
                <c:pt idx="2">
                  <c:v>zwischen 10 und 14 Jahren</c:v>
                </c:pt>
                <c:pt idx="3">
                  <c:v>zwischen 15 und 19 Jahren</c:v>
                </c:pt>
                <c:pt idx="4">
                  <c:v>zwischen 20 und 24 Jahren</c:v>
                </c:pt>
                <c:pt idx="5">
                  <c:v>zwischen 25 und 29 Jahren</c:v>
                </c:pt>
                <c:pt idx="6">
                  <c:v>zwischen 30 und 34 Jahren</c:v>
                </c:pt>
                <c:pt idx="7">
                  <c:v>zwischen 35 und 39 Jahren</c:v>
                </c:pt>
                <c:pt idx="8">
                  <c:v>zwischen 40 und 44 Jahren</c:v>
                </c:pt>
                <c:pt idx="9">
                  <c:v>45 Jahre und mehr</c:v>
                </c:pt>
              </c:strCache>
            </c:strRef>
          </c:cat>
          <c:val>
            <c:numRef>
              <c:f>data!$D$20:$D$29</c:f>
              <c:numCache>
                <c:formatCode>#,##0</c:formatCode>
                <c:ptCount val="10"/>
                <c:pt idx="0">
                  <c:v>2728</c:v>
                </c:pt>
                <c:pt idx="1">
                  <c:v>1380</c:v>
                </c:pt>
                <c:pt idx="2">
                  <c:v>961</c:v>
                </c:pt>
                <c:pt idx="3">
                  <c:v>527</c:v>
                </c:pt>
                <c:pt idx="4">
                  <c:v>378</c:v>
                </c:pt>
                <c:pt idx="5">
                  <c:v>103</c:v>
                </c:pt>
                <c:pt idx="6">
                  <c:v>263</c:v>
                </c:pt>
                <c:pt idx="7">
                  <c:v>335</c:v>
                </c:pt>
                <c:pt idx="8">
                  <c:v>74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5733120"/>
        <c:axId val="125422208"/>
      </c:barChart>
      <c:valAx>
        <c:axId val="125422208"/>
        <c:scaling>
          <c:orientation val="minMax"/>
          <c:max val="3000"/>
          <c:min val="-9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15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0.57299</cdr:x>
      <cdr:y>0.03681</cdr:y>
    </cdr:from>
    <cdr:to>
      <cdr:x>0.64821</cdr:x>
      <cdr:y>0.08918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730365" y="164669"/>
          <a:ext cx="752260" cy="234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050" dirty="0"/>
            <a:t>Männer </a:t>
          </a:r>
          <a:endParaRPr lang="de-CH" sz="105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0.66103</cdr:x>
      <cdr:y>0.03681</cdr:y>
    </cdr:from>
    <cdr:to>
      <cdr:x>0.73221</cdr:x>
      <cdr:y>0.08918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610874" y="164669"/>
          <a:ext cx="711856" cy="234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050" dirty="0"/>
            <a:t>Frauen </a:t>
          </a:r>
          <a:endParaRPr lang="de-CH" sz="105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de-CH" dirty="0"/>
              <a:t>Mitarbeitende nach Dienstalter im 2025.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57892" y="6092825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7" y="6092825"/>
            <a:ext cx="6365041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Anzahl Mitarbeitende am Jahresende. SBB AG und SBB Cargo AG (Schweiz).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2643236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http://purl.org/dc/terms/"/>
    <ds:schemaRef ds:uri="96e82a89-ba48-4728-b345-cf206dbec8f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6842BB-672B-47E1-971B-EF894A8CE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Mitarbeitende nach Dienstalter im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Mitarbeitende nach Dienstalter im 2024._x000b_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