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444444"/>
    <a:srgbClr val="F6F6F6"/>
    <a:srgbClr val="E5E5E5"/>
    <a:srgbClr val="BDBDBD"/>
    <a:srgbClr val="727272"/>
    <a:srgbClr val="D9D9D9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2:07.288" v="7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2:07.288" v="7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3:01:22.401" v="1" actId="20577"/>
          <ac:spMkLst>
            <pc:docMk/>
            <pc:sldMk cId="2338066774" sldId="399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0347277391447394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data!$C$19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data!$B$20:$B$29</c:f>
              <c:strCache>
                <c:ptCount val="10"/>
                <c:pt idx="0">
                  <c:v>less than 5 years</c:v>
                </c:pt>
                <c:pt idx="1">
                  <c:v>between 5 and 9 years</c:v>
                </c:pt>
                <c:pt idx="2">
                  <c:v>between 10 and 14 years</c:v>
                </c:pt>
                <c:pt idx="3">
                  <c:v>between 15 and 19 years</c:v>
                </c:pt>
                <c:pt idx="4">
                  <c:v>between 20 and 24 years</c:v>
                </c:pt>
                <c:pt idx="5">
                  <c:v>between 25 and 29 years</c:v>
                </c:pt>
                <c:pt idx="6">
                  <c:v>between 30 and 34 years</c:v>
                </c:pt>
                <c:pt idx="7">
                  <c:v>between 35 and 39 years</c:v>
                </c:pt>
                <c:pt idx="8">
                  <c:v>between 40 and 44 years</c:v>
                </c:pt>
                <c:pt idx="9">
                  <c:v>45 years and more</c:v>
                </c:pt>
              </c:strCache>
            </c:strRef>
          </c:cat>
          <c:val>
            <c:numRef>
              <c:f>data!$C$20:$C$29</c:f>
              <c:numCache>
                <c:formatCode>#,##0</c:formatCode>
                <c:ptCount val="10"/>
                <c:pt idx="0">
                  <c:v>-8298</c:v>
                </c:pt>
                <c:pt idx="1">
                  <c:v>-4606</c:v>
                </c:pt>
                <c:pt idx="2">
                  <c:v>-3554</c:v>
                </c:pt>
                <c:pt idx="3">
                  <c:v>-2025</c:v>
                </c:pt>
                <c:pt idx="4">
                  <c:v>-1592</c:v>
                </c:pt>
                <c:pt idx="5">
                  <c:v>-453</c:v>
                </c:pt>
                <c:pt idx="6">
                  <c:v>-1241</c:v>
                </c:pt>
                <c:pt idx="7">
                  <c:v>-2420</c:v>
                </c:pt>
                <c:pt idx="8">
                  <c:v>-1155</c:v>
                </c:pt>
                <c:pt idx="9">
                  <c:v>-412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data!$D$19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B00000"/>
            </a:solidFill>
            <a:ln>
              <a:noFill/>
            </a:ln>
          </c:spPr>
          <c:invertIfNegative val="0"/>
          <c:cat>
            <c:strRef>
              <c:f>data!$B$20:$B$29</c:f>
              <c:strCache>
                <c:ptCount val="10"/>
                <c:pt idx="0">
                  <c:v>less than 5 years</c:v>
                </c:pt>
                <c:pt idx="1">
                  <c:v>between 5 and 9 years</c:v>
                </c:pt>
                <c:pt idx="2">
                  <c:v>between 10 and 14 years</c:v>
                </c:pt>
                <c:pt idx="3">
                  <c:v>between 15 and 19 years</c:v>
                </c:pt>
                <c:pt idx="4">
                  <c:v>between 20 and 24 years</c:v>
                </c:pt>
                <c:pt idx="5">
                  <c:v>between 25 and 29 years</c:v>
                </c:pt>
                <c:pt idx="6">
                  <c:v>between 30 and 34 years</c:v>
                </c:pt>
                <c:pt idx="7">
                  <c:v>between 35 and 39 years</c:v>
                </c:pt>
                <c:pt idx="8">
                  <c:v>between 40 and 44 years</c:v>
                </c:pt>
                <c:pt idx="9">
                  <c:v>45 years and more</c:v>
                </c:pt>
              </c:strCache>
            </c:strRef>
          </c:cat>
          <c:val>
            <c:numRef>
              <c:f>data!$D$20:$D$29</c:f>
              <c:numCache>
                <c:formatCode>#,##0</c:formatCode>
                <c:ptCount val="10"/>
                <c:pt idx="0">
                  <c:v>2728</c:v>
                </c:pt>
                <c:pt idx="1">
                  <c:v>1380</c:v>
                </c:pt>
                <c:pt idx="2">
                  <c:v>961</c:v>
                </c:pt>
                <c:pt idx="3">
                  <c:v>527</c:v>
                </c:pt>
                <c:pt idx="4">
                  <c:v>378</c:v>
                </c:pt>
                <c:pt idx="5">
                  <c:v>103</c:v>
                </c:pt>
                <c:pt idx="6">
                  <c:v>263</c:v>
                </c:pt>
                <c:pt idx="7">
                  <c:v>335</c:v>
                </c:pt>
                <c:pt idx="8">
                  <c:v>74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5733120"/>
        <c:axId val="125422208"/>
      </c:barChart>
      <c:valAx>
        <c:axId val="125422208"/>
        <c:scaling>
          <c:orientation val="minMax"/>
          <c:max val="3000"/>
          <c:min val="-9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15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0.58031</cdr:x>
      <cdr:y>0.03681</cdr:y>
    </cdr:from>
    <cdr:to>
      <cdr:x>0.61675</cdr:x>
      <cdr:y>0.08918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803599" y="164669"/>
          <a:ext cx="364429" cy="234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050" dirty="0"/>
            <a:t>Men </a:t>
          </a:r>
          <a:endParaRPr lang="de-CH" sz="105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0.65619</cdr:x>
      <cdr:y>0.03681</cdr:y>
    </cdr:from>
    <cdr:to>
      <cdr:x>0.71235</cdr:x>
      <cdr:y>0.08918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562438" y="164669"/>
          <a:ext cx="561644" cy="234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050" dirty="0"/>
            <a:t>Women </a:t>
          </a:r>
          <a:endParaRPr lang="de-CH" sz="105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en-US" dirty="0"/>
              <a:t>Employees by years of service in 2025.</a:t>
            </a: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01331" y="6092825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+mj-lt"/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7" y="6092825"/>
            <a:ext cx="6459309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en-US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Employees at end of year. SBB AG und SBB Cargo Ltd (Switzerland).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1881067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34EAFB-0DF6-4EAE-A81C-FFE9A64583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http://purl.org/dc/terms/"/>
    <ds:schemaRef ds:uri="96e82a89-ba48-4728-b345-cf206dbec8f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44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Employees by years of service in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Employees by years of service in 2023.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