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444444"/>
    <a:srgbClr val="F6F6F6"/>
    <a:srgbClr val="BDBDBD"/>
    <a:srgbClr val="727272"/>
    <a:srgbClr val="E5E5E5"/>
    <a:srgbClr val="D9D9D9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12:29.447" v="7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3:12:29.447" v="7" actId="27918"/>
        <pc:sldMkLst>
          <pc:docMk/>
          <pc:sldMk cId="2338066774" sldId="399"/>
        </pc:sldMkLst>
        <pc:spChg chg="mod">
          <ac:chgData name="Weigel Stefan (PAR-EPS)" userId="fd3b2067-2981-4ad8-bf3a-d2e1004e4fa8" providerId="ADAL" clId="{A4CFA2F4-FF8D-446B-B271-6DF568DBEADA}" dt="2026-01-14T13:01:50.162" v="1" actId="20577"/>
          <ac:spMkLst>
            <pc:docMk/>
            <pc:sldMk cId="2338066774" sldId="399"/>
            <ac:spMk id="2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011838962335"/>
          <c:y val="0.10745262598812517"/>
          <c:w val="0.70347277391447394"/>
          <c:h val="0.799464043454147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data!$C$19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CC5-4387-A227-3B5CA15071DA}"/>
              </c:ext>
            </c:extLst>
          </c:dPt>
          <c:cat>
            <c:strRef>
              <c:f>data!$B$20:$B$29</c:f>
              <c:strCache>
                <c:ptCount val="10"/>
                <c:pt idx="0">
                  <c:v>moins de cinq ans</c:v>
                </c:pt>
                <c:pt idx="1">
                  <c:v>entre 5 et 9 ans</c:v>
                </c:pt>
                <c:pt idx="2">
                  <c:v>entre 10 et 14 ans</c:v>
                </c:pt>
                <c:pt idx="3">
                  <c:v>entre 15 et 19 ans</c:v>
                </c:pt>
                <c:pt idx="4">
                  <c:v>entre 20 et 24 ans</c:v>
                </c:pt>
                <c:pt idx="5">
                  <c:v>entre 25 et 29 ans</c:v>
                </c:pt>
                <c:pt idx="6">
                  <c:v>entre 30 et 34 ans</c:v>
                </c:pt>
                <c:pt idx="7">
                  <c:v>entre 35 et 39 ans</c:v>
                </c:pt>
                <c:pt idx="8">
                  <c:v>entre 40 et 44 ans</c:v>
                </c:pt>
                <c:pt idx="9">
                  <c:v>45 ans et plus</c:v>
                </c:pt>
              </c:strCache>
            </c:strRef>
          </c:cat>
          <c:val>
            <c:numRef>
              <c:f>data!$C$20:$C$29</c:f>
              <c:numCache>
                <c:formatCode>#,##0</c:formatCode>
                <c:ptCount val="10"/>
                <c:pt idx="0">
                  <c:v>-8298</c:v>
                </c:pt>
                <c:pt idx="1">
                  <c:v>-4606</c:v>
                </c:pt>
                <c:pt idx="2">
                  <c:v>-3554</c:v>
                </c:pt>
                <c:pt idx="3">
                  <c:v>-2025</c:v>
                </c:pt>
                <c:pt idx="4">
                  <c:v>-1592</c:v>
                </c:pt>
                <c:pt idx="5">
                  <c:v>-453</c:v>
                </c:pt>
                <c:pt idx="6">
                  <c:v>-1241</c:v>
                </c:pt>
                <c:pt idx="7">
                  <c:v>-2420</c:v>
                </c:pt>
                <c:pt idx="8">
                  <c:v>-1155</c:v>
                </c:pt>
                <c:pt idx="9">
                  <c:v>-412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C5-4387-A227-3B5CA15071DA}"/>
            </c:ext>
          </c:extLst>
        </c:ser>
        <c:ser>
          <c:idx val="1"/>
          <c:order val="1"/>
          <c:tx>
            <c:strRef>
              <c:f>data!$D$19</c:f>
              <c:strCache>
                <c:ptCount val="1"/>
                <c:pt idx="0">
                  <c:v>femmes</c:v>
                </c:pt>
              </c:strCache>
            </c:strRef>
          </c:tx>
          <c:spPr>
            <a:solidFill>
              <a:srgbClr val="B00000"/>
            </a:solidFill>
            <a:ln>
              <a:noFill/>
            </a:ln>
          </c:spPr>
          <c:invertIfNegative val="0"/>
          <c:cat>
            <c:strRef>
              <c:f>data!$B$20:$B$29</c:f>
              <c:strCache>
                <c:ptCount val="10"/>
                <c:pt idx="0">
                  <c:v>moins de cinq ans</c:v>
                </c:pt>
                <c:pt idx="1">
                  <c:v>entre 5 et 9 ans</c:v>
                </c:pt>
                <c:pt idx="2">
                  <c:v>entre 10 et 14 ans</c:v>
                </c:pt>
                <c:pt idx="3">
                  <c:v>entre 15 et 19 ans</c:v>
                </c:pt>
                <c:pt idx="4">
                  <c:v>entre 20 et 24 ans</c:v>
                </c:pt>
                <c:pt idx="5">
                  <c:v>entre 25 et 29 ans</c:v>
                </c:pt>
                <c:pt idx="6">
                  <c:v>entre 30 et 34 ans</c:v>
                </c:pt>
                <c:pt idx="7">
                  <c:v>entre 35 et 39 ans</c:v>
                </c:pt>
                <c:pt idx="8">
                  <c:v>entre 40 et 44 ans</c:v>
                </c:pt>
                <c:pt idx="9">
                  <c:v>45 ans et plus</c:v>
                </c:pt>
              </c:strCache>
            </c:strRef>
          </c:cat>
          <c:val>
            <c:numRef>
              <c:f>data!$D$20:$D$29</c:f>
              <c:numCache>
                <c:formatCode>#,##0</c:formatCode>
                <c:ptCount val="10"/>
                <c:pt idx="0">
                  <c:v>2728</c:v>
                </c:pt>
                <c:pt idx="1">
                  <c:v>1380</c:v>
                </c:pt>
                <c:pt idx="2">
                  <c:v>961</c:v>
                </c:pt>
                <c:pt idx="3">
                  <c:v>527</c:v>
                </c:pt>
                <c:pt idx="4">
                  <c:v>378</c:v>
                </c:pt>
                <c:pt idx="5">
                  <c:v>103</c:v>
                </c:pt>
                <c:pt idx="6">
                  <c:v>263</c:v>
                </c:pt>
                <c:pt idx="7">
                  <c:v>335</c:v>
                </c:pt>
                <c:pt idx="8">
                  <c:v>74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5-4387-A227-3B5CA1507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25733120"/>
        <c:axId val="125422208"/>
      </c:barChart>
      <c:valAx>
        <c:axId val="125422208"/>
        <c:scaling>
          <c:orientation val="minMax"/>
          <c:max val="3000"/>
          <c:min val="-9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de-DE"/>
          </a:p>
        </c:txPr>
        <c:crossAx val="125733120"/>
        <c:crossesAt val="1"/>
        <c:crossBetween val="between"/>
        <c:majorUnit val="1500"/>
      </c:valAx>
      <c:catAx>
        <c:axId val="12573312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high"/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422208"/>
        <c:crosses val="max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0.56698</cdr:x>
      <cdr:y>0.03681</cdr:y>
    </cdr:from>
    <cdr:to>
      <cdr:x>0.6334</cdr:x>
      <cdr:y>0.0909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670251" y="164669"/>
          <a:ext cx="66421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rgbClr val="444444"/>
              </a:solidFill>
            </a:rPr>
            <a:t>Hommes </a:t>
          </a:r>
          <a:endParaRPr lang="de-CH" sz="11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0.65503</cdr:x>
      <cdr:y>0.03681</cdr:y>
    </cdr:from>
    <cdr:to>
      <cdr:x>0.71856</cdr:x>
      <cdr:y>0.0909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6550821" y="164669"/>
          <a:ext cx="63535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>
              <a:solidFill>
                <a:srgbClr val="444444"/>
              </a:solidFill>
            </a:rPr>
            <a:t>Femmes </a:t>
          </a:r>
          <a:endParaRPr lang="de-CH" sz="11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fr-FR" dirty="0"/>
              <a:t>Répartition des collaboratrices et collaborateurs en fonction de leur ancienneté en 2025.</a:t>
            </a: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43112" y="6092825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+mj-lt"/>
              </a:rPr>
              <a:t>reporting.sbb.ch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487488" y="6092825"/>
            <a:ext cx="6195358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fr-FR" sz="1100" dirty="0">
                <a:solidFill>
                  <a:srgbClr val="444444"/>
                </a:solidFill>
                <a:latin typeface="+mj-lt"/>
                <a:cs typeface="Arial" pitchFamily="34" charset="0"/>
              </a:rPr>
              <a:t>Collaboratrices et collaborateurs à la fin de l’année. CFF SA et CFF Cargo SA (Suisse).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67E5BF1A-DCFF-4431-8721-9C385B8E6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9173547"/>
              </p:ext>
            </p:extLst>
          </p:nvPr>
        </p:nvGraphicFramePr>
        <p:xfrm>
          <a:off x="703718" y="1402252"/>
          <a:ext cx="10000795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066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schemas.microsoft.com/office/2006/metadata/properties"/>
    <ds:schemaRef ds:uri="http://purl.org/dc/terms/"/>
    <ds:schemaRef ds:uri="96e82a89-ba48-4728-b345-cf206dbec8f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41D06B7-CCFD-4194-A03A-302C65A73C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52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Répartition des collaboratrices et collaborateurs en fonction de leur ancienneté en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Répartition des collaboratrices et collaborateurs en fonction de leur ancienneté en 2023.</dc:title>
  <dc:creator>Meyer Raphael (KOM-PGA-VSF)</dc:creator>
  <cp:lastModifiedBy>Weigel Stefan (PAR-EPS)</cp:lastModifiedBy>
  <cp:revision>55</cp:revision>
  <dcterms:created xsi:type="dcterms:W3CDTF">2020-09-30T11:00:09Z</dcterms:created>
  <dcterms:modified xsi:type="dcterms:W3CDTF">2026-03-03T13:22:46Z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