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399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844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0000"/>
    <a:srgbClr val="444444"/>
    <a:srgbClr val="727272"/>
    <a:srgbClr val="F6F6F6"/>
    <a:srgbClr val="BDBDBD"/>
    <a:srgbClr val="E5E5E5"/>
    <a:srgbClr val="D9D9D9"/>
    <a:srgbClr val="EB0000"/>
    <a:srgbClr val="C60018"/>
    <a:srgbClr val="A200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844"/>
        <p:guide orient="horz" pos="3770"/>
        <p:guide orient="horz" pos="14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13:12:52.719" v="7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13:12:52.719" v="7" actId="27918"/>
        <pc:sldMkLst>
          <pc:docMk/>
          <pc:sldMk cId="2338066774" sldId="399"/>
        </pc:sldMkLst>
        <pc:spChg chg="mod">
          <ac:chgData name="Weigel Stefan (PAR-EPS)" userId="fd3b2067-2981-4ad8-bf3a-d2e1004e4fa8" providerId="ADAL" clId="{A4CFA2F4-FF8D-446B-B271-6DF568DBEADA}" dt="2026-01-14T13:03:08.785" v="1" actId="20577"/>
          <ac:spMkLst>
            <pc:docMk/>
            <pc:sldMk cId="2338066774" sldId="399"/>
            <ac:spMk id="2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95011838962335"/>
          <c:y val="0.10745262598812517"/>
          <c:w val="0.72506105764591711"/>
          <c:h val="0.7994640434541477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data!$C$19</c:f>
              <c:strCache>
                <c:ptCount val="1"/>
                <c:pt idx="0">
                  <c:v>Uomini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noFill/>
            </a:ln>
          </c:spPr>
          <c:invertIfNegative val="0"/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4CC5-4387-A227-3B5CA15071DA}"/>
              </c:ext>
            </c:extLst>
          </c:dPt>
          <c:cat>
            <c:strRef>
              <c:f>data!$B$20:$B$29</c:f>
              <c:strCache>
                <c:ptCount val="10"/>
                <c:pt idx="0">
                  <c:v>meno di 5 anni</c:v>
                </c:pt>
                <c:pt idx="1">
                  <c:v>tra 5 e 9 anni</c:v>
                </c:pt>
                <c:pt idx="2">
                  <c:v>tra 10 e 14 anni</c:v>
                </c:pt>
                <c:pt idx="3">
                  <c:v>tra 15 e 19 anni</c:v>
                </c:pt>
                <c:pt idx="4">
                  <c:v>tra 20 e 24 anni</c:v>
                </c:pt>
                <c:pt idx="5">
                  <c:v>tra 25 e 29 anni</c:v>
                </c:pt>
                <c:pt idx="6">
                  <c:v>tra 30 e 34 anni</c:v>
                </c:pt>
                <c:pt idx="7">
                  <c:v>tra 35 e 39 anni</c:v>
                </c:pt>
                <c:pt idx="8">
                  <c:v>tra 40 e 44 anni</c:v>
                </c:pt>
                <c:pt idx="9">
                  <c:v>45 e più anni</c:v>
                </c:pt>
              </c:strCache>
            </c:strRef>
          </c:cat>
          <c:val>
            <c:numRef>
              <c:f>data!$C$20:$C$29</c:f>
              <c:numCache>
                <c:formatCode>#,##0</c:formatCode>
                <c:ptCount val="10"/>
                <c:pt idx="0">
                  <c:v>-8298</c:v>
                </c:pt>
                <c:pt idx="1">
                  <c:v>-4606</c:v>
                </c:pt>
                <c:pt idx="2">
                  <c:v>-3554</c:v>
                </c:pt>
                <c:pt idx="3">
                  <c:v>-2025</c:v>
                </c:pt>
                <c:pt idx="4">
                  <c:v>-1592</c:v>
                </c:pt>
                <c:pt idx="5">
                  <c:v>-453</c:v>
                </c:pt>
                <c:pt idx="6">
                  <c:v>-1241</c:v>
                </c:pt>
                <c:pt idx="7">
                  <c:v>-2420</c:v>
                </c:pt>
                <c:pt idx="8">
                  <c:v>-1155</c:v>
                </c:pt>
                <c:pt idx="9">
                  <c:v>-412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CC5-4387-A227-3B5CA15071DA}"/>
            </c:ext>
          </c:extLst>
        </c:ser>
        <c:ser>
          <c:idx val="1"/>
          <c:order val="1"/>
          <c:tx>
            <c:strRef>
              <c:f>data!$D$19</c:f>
              <c:strCache>
                <c:ptCount val="1"/>
                <c:pt idx="0">
                  <c:v>Donne</c:v>
                </c:pt>
              </c:strCache>
            </c:strRef>
          </c:tx>
          <c:spPr>
            <a:solidFill>
              <a:srgbClr val="B00000"/>
            </a:solidFill>
            <a:ln>
              <a:noFill/>
            </a:ln>
          </c:spPr>
          <c:invertIfNegative val="0"/>
          <c:cat>
            <c:strRef>
              <c:f>data!$B$20:$B$29</c:f>
              <c:strCache>
                <c:ptCount val="10"/>
                <c:pt idx="0">
                  <c:v>meno di 5 anni</c:v>
                </c:pt>
                <c:pt idx="1">
                  <c:v>tra 5 e 9 anni</c:v>
                </c:pt>
                <c:pt idx="2">
                  <c:v>tra 10 e 14 anni</c:v>
                </c:pt>
                <c:pt idx="3">
                  <c:v>tra 15 e 19 anni</c:v>
                </c:pt>
                <c:pt idx="4">
                  <c:v>tra 20 e 24 anni</c:v>
                </c:pt>
                <c:pt idx="5">
                  <c:v>tra 25 e 29 anni</c:v>
                </c:pt>
                <c:pt idx="6">
                  <c:v>tra 30 e 34 anni</c:v>
                </c:pt>
                <c:pt idx="7">
                  <c:v>tra 35 e 39 anni</c:v>
                </c:pt>
                <c:pt idx="8">
                  <c:v>tra 40 e 44 anni</c:v>
                </c:pt>
                <c:pt idx="9">
                  <c:v>45 e più anni</c:v>
                </c:pt>
              </c:strCache>
            </c:strRef>
          </c:cat>
          <c:val>
            <c:numRef>
              <c:f>data!$D$20:$D$29</c:f>
              <c:numCache>
                <c:formatCode>#,##0</c:formatCode>
                <c:ptCount val="10"/>
                <c:pt idx="0">
                  <c:v>2728</c:v>
                </c:pt>
                <c:pt idx="1">
                  <c:v>1380</c:v>
                </c:pt>
                <c:pt idx="2">
                  <c:v>961</c:v>
                </c:pt>
                <c:pt idx="3">
                  <c:v>527</c:v>
                </c:pt>
                <c:pt idx="4">
                  <c:v>378</c:v>
                </c:pt>
                <c:pt idx="5">
                  <c:v>103</c:v>
                </c:pt>
                <c:pt idx="6">
                  <c:v>263</c:v>
                </c:pt>
                <c:pt idx="7">
                  <c:v>335</c:v>
                </c:pt>
                <c:pt idx="8">
                  <c:v>74</c:v>
                </c:pt>
                <c:pt idx="9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CC5-4387-A227-3B5CA15071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overlap val="100"/>
        <c:axId val="125733120"/>
        <c:axId val="125422208"/>
      </c:barChart>
      <c:valAx>
        <c:axId val="125422208"/>
        <c:scaling>
          <c:orientation val="minMax"/>
          <c:max val="3000"/>
          <c:min val="-9000"/>
        </c:scaling>
        <c:delete val="0"/>
        <c:axPos val="b"/>
        <c:majorGridlines>
          <c:spPr>
            <a:ln>
              <a:solidFill>
                <a:schemeClr val="accent5"/>
              </a:solidFill>
            </a:ln>
          </c:spPr>
        </c:majorGridlines>
        <c:numFmt formatCode="0;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25733120"/>
        <c:crossesAt val="1"/>
        <c:crossBetween val="between"/>
        <c:majorUnit val="1500"/>
      </c:valAx>
      <c:catAx>
        <c:axId val="125733120"/>
        <c:scaling>
          <c:orientation val="minMax"/>
        </c:scaling>
        <c:delete val="0"/>
        <c:axPos val="r"/>
        <c:numFmt formatCode="General" sourceLinked="1"/>
        <c:majorTickMark val="none"/>
        <c:minorTickMark val="none"/>
        <c:tickLblPos val="high"/>
        <c:spPr>
          <a:ln>
            <a:solidFill>
              <a:srgbClr val="727272"/>
            </a:solidFill>
          </a:ln>
        </c:spPr>
        <c:txPr>
          <a:bodyPr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25422208"/>
        <c:crosses val="max"/>
        <c:auto val="0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0.57433</cdr:x>
      <cdr:y>0.03681</cdr:y>
    </cdr:from>
    <cdr:to>
      <cdr:x>0.62728</cdr:x>
      <cdr:y>0.0909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5743757" y="164669"/>
          <a:ext cx="529559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it-CH" sz="1100" noProof="0" dirty="0"/>
            <a:t>Uomini </a:t>
          </a:r>
          <a:endParaRPr lang="it-CH" sz="1100" noProof="0" dirty="0">
            <a:latin typeface="Arial" pitchFamily="34" charset="0"/>
            <a:cs typeface="Arial" pitchFamily="34" charset="0"/>
          </a:endParaRPr>
        </a:p>
      </cdr:txBody>
    </cdr:sp>
  </cdr:relSizeAnchor>
  <cdr:relSizeAnchor xmlns:cdr="http://schemas.openxmlformats.org/drawingml/2006/chartDrawing">
    <cdr:from>
      <cdr:x>0.65903</cdr:x>
      <cdr:y>0.03681</cdr:y>
    </cdr:from>
    <cdr:to>
      <cdr:x>0.71006</cdr:x>
      <cdr:y>0.0909</cdr:y>
    </cdr:to>
    <cdr:sp macro="" textlink="">
      <cdr:nvSpPr>
        <cdr:cNvPr id="3" name="Textfeld 1"/>
        <cdr:cNvSpPr txBox="1"/>
      </cdr:nvSpPr>
      <cdr:spPr>
        <a:xfrm xmlns:a="http://schemas.openxmlformats.org/drawingml/2006/main">
          <a:off x="6590824" y="164669"/>
          <a:ext cx="510323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36000" tIns="36000" rIns="36000" bIns="3600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CH" sz="1100" dirty="0"/>
            <a:t>Donne </a:t>
          </a:r>
          <a:endParaRPr lang="de-CH" sz="1100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SBB • Division • Abteilung oder Bereich • DD.MM.YY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D26404-58E8-4486-905C-9BBBD7B83F8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323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9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theme" Target="../theme/theme3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slideLayout" Target="../slideLayouts/slideLayout87.xml"/><Relationship Id="rId40" Type="http://schemas.openxmlformats.org/officeDocument/2006/relationships/image" Target="../media/image10.emf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  <p:sldLayoutId id="2147483750" r:id="rId3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0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441158"/>
          </a:xfrm>
        </p:spPr>
        <p:txBody>
          <a:bodyPr/>
          <a:lstStyle/>
          <a:p>
            <a:r>
              <a:rPr lang="it-IT" dirty="0"/>
              <a:t>Collaboratrici e collaboratori per anzianità di servizio nel 2025.</a:t>
            </a:r>
            <a:endParaRPr lang="de-CH" sz="1400" dirty="0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CE60A944-7104-442D-B06A-85C825613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298015" y="6092825"/>
            <a:ext cx="1727767" cy="170649"/>
          </a:xfrm>
        </p:spPr>
        <p:txBody>
          <a:bodyPr/>
          <a:lstStyle/>
          <a:p>
            <a:pPr algn="r"/>
            <a:r>
              <a:rPr lang="de-CH" sz="1100" kern="0" spc="0" dirty="0">
                <a:solidFill>
                  <a:srgbClr val="444444"/>
                </a:solidFill>
                <a:latin typeface="+mj-lt"/>
              </a:rPr>
              <a:t>reporting.sbb.ch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84F82B92-ACCD-41AC-8B9B-F49F946956E6}"/>
              </a:ext>
            </a:extLst>
          </p:cNvPr>
          <p:cNvSpPr txBox="1"/>
          <p:nvPr/>
        </p:nvSpPr>
        <p:spPr>
          <a:xfrm>
            <a:off x="1487488" y="6092825"/>
            <a:ext cx="5837140" cy="578428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r>
              <a:rPr lang="it-IT" sz="1100" dirty="0">
                <a:solidFill>
                  <a:srgbClr val="444444"/>
                </a:solidFill>
                <a:latin typeface="+mj-lt"/>
                <a:cs typeface="Arial" pitchFamily="34" charset="0"/>
              </a:rPr>
              <a:t>Numero di collaboratori/</a:t>
            </a:r>
            <a:r>
              <a:rPr lang="it-IT" sz="1100" dirty="0" err="1">
                <a:solidFill>
                  <a:srgbClr val="444444"/>
                </a:solidFill>
                <a:latin typeface="+mj-lt"/>
                <a:cs typeface="Arial" pitchFamily="34" charset="0"/>
              </a:rPr>
              <a:t>trici</a:t>
            </a:r>
            <a:r>
              <a:rPr lang="it-IT" sz="1100" dirty="0">
                <a:solidFill>
                  <a:srgbClr val="444444"/>
                </a:solidFill>
                <a:latin typeface="+mj-lt"/>
                <a:cs typeface="Arial" pitchFamily="34" charset="0"/>
              </a:rPr>
              <a:t> a fine anno. FFS SA e FFS Cargo SA (Svizzera).</a:t>
            </a:r>
          </a:p>
        </p:txBody>
      </p:sp>
      <p:graphicFrame>
        <p:nvGraphicFramePr>
          <p:cNvPr id="6" name="Diagramm 5">
            <a:extLst>
              <a:ext uri="{FF2B5EF4-FFF2-40B4-BE49-F238E27FC236}">
                <a16:creationId xmlns:a16="http://schemas.microsoft.com/office/drawing/2014/main" id="{67E5BF1A-DCFF-4431-8721-9C385B8E6F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5384222"/>
              </p:ext>
            </p:extLst>
          </p:nvPr>
        </p:nvGraphicFramePr>
        <p:xfrm>
          <a:off x="703716" y="1402252"/>
          <a:ext cx="10000795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380667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15E158-F398-42BF-8A91-7C2A147B9234}">
  <ds:schemaRefs>
    <ds:schemaRef ds:uri="http://schemas.microsoft.com/office/2006/metadata/properties"/>
    <ds:schemaRef ds:uri="http://purl.org/dc/terms/"/>
    <ds:schemaRef ds:uri="96e82a89-ba48-4728-b345-cf206dbec8f1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2f5c8543-cf23-4718-a3b8-32b0a91d511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11EA494-45EF-46BC-9EC8-858BC68364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49</Words>
  <Application>Microsoft Office PowerPoint</Application>
  <PresentationFormat>Breitbild</PresentationFormat>
  <Paragraphs>7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Collaboratrici e collaboratori per anzianità di servizio nel 2025.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Collaboratrici e collaboratori per anzianità di servizio nel 2024.</dc:title>
  <dc:creator>Meyer Raphael (KOM-PGA-VSF)</dc:creator>
  <cp:lastModifiedBy>Weigel Stefan (PAR-EPS)</cp:lastModifiedBy>
  <cp:revision>55</cp:revision>
  <dcterms:created xsi:type="dcterms:W3CDTF">2020-09-30T11:00:09Z</dcterms:created>
  <dcterms:modified xsi:type="dcterms:W3CDTF">2026-03-03T13:22:57Z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