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0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33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5A5A"/>
    <a:srgbClr val="B00000"/>
    <a:srgbClr val="FF8989"/>
    <a:srgbClr val="F80000"/>
    <a:srgbClr val="7F0000"/>
    <a:srgbClr val="D1D1D1"/>
    <a:srgbClr val="A7A7A7"/>
    <a:srgbClr val="626262"/>
    <a:srgbClr val="727272"/>
    <a:srgbClr val="444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4133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3-03T15:06:35.416" v="80"/>
      <pc:docMkLst>
        <pc:docMk/>
      </pc:docMkLst>
      <pc:sldChg chg="modSp mod">
        <pc:chgData name="Weigel Stefan (PAR-EPS)" userId="fd3b2067-2981-4ad8-bf3a-d2e1004e4fa8" providerId="ADAL" clId="{A4CFA2F4-FF8D-446B-B271-6DF568DBEADA}" dt="2026-03-03T15:06:35.416" v="80"/>
        <pc:sldMkLst>
          <pc:docMk/>
          <pc:sldMk cId="1183644670" sldId="410"/>
        </pc:sldMkLst>
        <pc:graphicFrameChg chg="mod">
          <ac:chgData name="Weigel Stefan (PAR-EPS)" userId="fd3b2067-2981-4ad8-bf3a-d2e1004e4fa8" providerId="ADAL" clId="{A4CFA2F4-FF8D-446B-B271-6DF568DBEADA}" dt="2026-03-03T15:06:35.416" v="80"/>
          <ac:graphicFrameMkLst>
            <pc:docMk/>
            <pc:sldMk cId="1183644670" sldId="410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100301511897789E-2"/>
          <c:y val="0.14093230316532473"/>
          <c:w val="0.81815777587339267"/>
          <c:h val="0.544119737008023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Entgleisungen</c:v>
                </c:pt>
              </c:strCache>
            </c:strRef>
          </c:tx>
          <c:spPr>
            <a:solidFill>
              <a:schemeClr val="accent4">
                <a:lumMod val="90000"/>
              </a:schemeClr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A58E-4DD0-B8A1-F8926D642481}"/>
              </c:ext>
            </c:extLst>
          </c:dPt>
          <c:cat>
            <c:numRef>
              <c:f>data!$B$9:$B$13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data!$C$9:$C$13</c:f>
              <c:numCache>
                <c:formatCode>#,##0</c:formatCode>
                <c:ptCount val="5"/>
                <c:pt idx="0">
                  <c:v>4</c:v>
                </c:pt>
                <c:pt idx="1">
                  <c:v>7</c:v>
                </c:pt>
                <c:pt idx="2">
                  <c:v>2</c:v>
                </c:pt>
                <c:pt idx="3">
                  <c:v>2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42-4D6D-BF9A-F638ED83FF0E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Zusammenstösse von Schienenfahrzeugen unter Beteiligung mindestens einer Zugfahrt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2-A58E-4DD0-B8A1-F8926D642481}"/>
              </c:ext>
            </c:extLst>
          </c:dPt>
          <c:cat>
            <c:numRef>
              <c:f>data!$B$9:$B$13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data!$D$9:$D$13</c:f>
              <c:numCache>
                <c:formatCode>#,##0</c:formatCode>
                <c:ptCount val="5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42-4D6D-BF9A-F638ED83FF0E}"/>
            </c:ext>
          </c:extLst>
        </c:ser>
        <c:ser>
          <c:idx val="2"/>
          <c:order val="2"/>
          <c:tx>
            <c:strRef>
              <c:f>data!$E$8</c:f>
              <c:strCache>
                <c:ptCount val="1"/>
                <c:pt idx="0">
                  <c:v>Unfälle an Bahnübergängen</c:v>
                </c:pt>
              </c:strCache>
            </c:strRef>
          </c:tx>
          <c:spPr>
            <a:solidFill>
              <a:srgbClr val="5A5A5A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A58E-4DD0-B8A1-F8926D642481}"/>
              </c:ext>
            </c:extLst>
          </c:dPt>
          <c:cat>
            <c:numRef>
              <c:f>data!$B$9:$B$13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data!$E$9:$E$13</c:f>
              <c:numCache>
                <c:formatCode>#,##0</c:formatCode>
                <c:ptCount val="5"/>
                <c:pt idx="0">
                  <c:v>14</c:v>
                </c:pt>
                <c:pt idx="1">
                  <c:v>15</c:v>
                </c:pt>
                <c:pt idx="2">
                  <c:v>17</c:v>
                </c:pt>
                <c:pt idx="3">
                  <c:v>23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42-4D6D-BF9A-F638ED83FF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657536"/>
        <c:axId val="92659072"/>
      </c:barChart>
      <c:catAx>
        <c:axId val="92657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chemeClr val="tx1">
                <a:lumMod val="85000"/>
                <a:lumOff val="15000"/>
              </a:schemeClr>
            </a:solidFill>
          </a:ln>
        </c:spPr>
        <c:txPr>
          <a:bodyPr rot="0" vert="horz"/>
          <a:lstStyle/>
          <a:p>
            <a:pPr>
              <a:defRPr/>
            </a:pPr>
            <a:endParaRPr lang="de-DE"/>
          </a:p>
        </c:txPr>
        <c:crossAx val="92659072"/>
        <c:crosses val="autoZero"/>
        <c:auto val="1"/>
        <c:lblAlgn val="ctr"/>
        <c:lblOffset val="100"/>
        <c:noMultiLvlLbl val="0"/>
      </c:catAx>
      <c:valAx>
        <c:axId val="92659072"/>
        <c:scaling>
          <c:orientation val="minMax"/>
          <c:max val="3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92657536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3.1007297701797693E-2"/>
          <c:y val="0.75340339325138261"/>
          <c:w val="0.61178863277349294"/>
          <c:h val="0.12595586415148319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0.00096</cdr:x>
      <cdr:y>0.07302</cdr:y>
    </cdr:from>
    <cdr:to>
      <cdr:x>0.05127</cdr:x>
      <cdr:y>0.11809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9830" y="392032"/>
          <a:ext cx="515132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/>
            <a:t>Anzahl 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0.7858</cdr:x>
      <cdr:y>0.07302</cdr:y>
    </cdr:from>
    <cdr:to>
      <cdr:x>0.90014</cdr:x>
      <cdr:y>0.11809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8046246" y="392032"/>
          <a:ext cx="1170760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de-CH" sz="1100" dirty="0"/>
            <a:t>Anzahl/Mio. </a:t>
          </a:r>
          <a:r>
            <a:rPr lang="de-CH" sz="1100" dirty="0" err="1"/>
            <a:t>Trkm</a:t>
          </a:r>
          <a:r>
            <a:rPr lang="de-CH" sz="1100" dirty="0"/>
            <a:t> 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09.03.2026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6.xml"/><Relationship Id="rId1" Type="http://schemas.openxmlformats.org/officeDocument/2006/relationships/tags" Target="../tags/tag3.xml"/><Relationship Id="rId6" Type="http://schemas.openxmlformats.org/officeDocument/2006/relationships/chart" Target="../charts/chart1.x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8D7DC650-0E20-4A16-BD8F-2BD10EC3DB5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52" imgH="353" progId="TCLayout.ActiveDocument.1">
                  <p:embed/>
                </p:oleObj>
              </mc:Choice>
              <mc:Fallback>
                <p:oleObj name="think-cell Folie" r:id="rId4" imgW="352" imgH="353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8D7DC650-0E20-4A16-BD8F-2BD10EC3D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Eisenbahnbetriebsunfälle.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026306199"/>
              </p:ext>
            </p:extLst>
          </p:nvPr>
        </p:nvGraphicFramePr>
        <p:xfrm>
          <a:off x="1487488" y="1489167"/>
          <a:ext cx="10239525" cy="5368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DAA2A1E0-2DA4-465A-B1C8-F33D2A175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86173" y="6477414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82ED61E9-FF6B-5F27-7993-87873A72C27F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Unfälle auf dem Streckennetz der Infrastruktur SBB.</a:t>
            </a:r>
          </a:p>
        </p:txBody>
      </p:sp>
    </p:spTree>
    <p:extLst>
      <p:ext uri="{BB962C8B-B14F-4D97-AF65-F5344CB8AC3E}">
        <p14:creationId xmlns:p14="http://schemas.microsoft.com/office/powerpoint/2010/main" val="11836446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2f5c8543-cf23-4718-a3b8-32b0a91d511a"/>
    <ds:schemaRef ds:uri="96e82a89-ba48-4728-b345-cf206dbec8f1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2805149-23C5-485B-AD5E-125497D4EF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35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Eisenbahnbetriebsunfälle.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Eisenbahnbetriebsunfälle.</dc:title>
  <dc:creator>Meyer Raphael (KOM-PGA-VSF)</dc:creator>
  <cp:lastModifiedBy>Weigel Stefan (PAR-EPS)</cp:lastModifiedBy>
  <cp:revision>56</cp:revision>
  <dcterms:created xsi:type="dcterms:W3CDTF">2020-09-30T11:00:09Z</dcterms:created>
  <dcterms:modified xsi:type="dcterms:W3CDTF">2026-03-09T09:42:24Z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