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33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FF8989"/>
    <a:srgbClr val="F80000"/>
    <a:srgbClr val="7F0000"/>
    <a:srgbClr val="D1D1D1"/>
    <a:srgbClr val="A7A7A7"/>
    <a:srgbClr val="626262"/>
    <a:srgbClr val="444444"/>
    <a:srgbClr val="F6F6F6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4133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undo custSel modSld">
      <pc:chgData name="Weigel Stefan (PAR-EPS)" userId="fd3b2067-2981-4ad8-bf3a-d2e1004e4fa8" providerId="ADAL" clId="{A4CFA2F4-FF8D-446B-B271-6DF568DBEADA}" dt="2026-03-09T09:37:58.653" v="50"/>
      <pc:docMkLst>
        <pc:docMk/>
      </pc:docMkLst>
      <pc:sldChg chg="modSp mod">
        <pc:chgData name="Weigel Stefan (PAR-EPS)" userId="fd3b2067-2981-4ad8-bf3a-d2e1004e4fa8" providerId="ADAL" clId="{A4CFA2F4-FF8D-446B-B271-6DF568DBEADA}" dt="2026-03-09T09:37:58.653" v="50"/>
        <pc:sldMkLst>
          <pc:docMk/>
          <pc:sldMk cId="1183644670" sldId="410"/>
        </pc:sldMkLst>
        <pc:graphicFrameChg chg="mod">
          <ac:chgData name="Weigel Stefan (PAR-EPS)" userId="fd3b2067-2981-4ad8-bf3a-d2e1004e4fa8" providerId="ADAL" clId="{A4CFA2F4-FF8D-446B-B271-6DF568DBEADA}" dt="2026-03-09T09:37:58.653" v="50"/>
          <ac:graphicFrameMkLst>
            <pc:docMk/>
            <pc:sldMk cId="1183644670" sldId="410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100301511897789E-2"/>
          <c:y val="0.14093230316532473"/>
          <c:w val="0.81815777587339267"/>
          <c:h val="0.544119737008023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Derailments</c:v>
                </c:pt>
              </c:strCache>
            </c:strRef>
          </c:tx>
          <c:spPr>
            <a:solidFill>
              <a:srgbClr val="D1D1D1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FF8989"/>
              </a:solidFill>
            </c:spPr>
            <c:extLst>
              <c:ext xmlns:c16="http://schemas.microsoft.com/office/drawing/2014/chart" uri="{C3380CC4-5D6E-409C-BE32-E72D297353CC}">
                <c16:uniqueId val="{00000003-A890-4E94-B098-2ACA75FD3651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data!$C$9:$C$13</c:f>
              <c:numCache>
                <c:formatCode>#,##0</c:formatCode>
                <c:ptCount val="5"/>
                <c:pt idx="0">
                  <c:v>4</c:v>
                </c:pt>
                <c:pt idx="1">
                  <c:v>7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42-4D6D-BF9A-F638ED83FF0E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Collisions of rail vehicles involving at least one train run</c:v>
                </c:pt>
              </c:strCache>
            </c:strRef>
          </c:tx>
          <c:spPr>
            <a:solidFill>
              <a:srgbClr val="A7A7A7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F80000"/>
              </a:solidFill>
            </c:spPr>
            <c:extLst>
              <c:ext xmlns:c16="http://schemas.microsoft.com/office/drawing/2014/chart" uri="{C3380CC4-5D6E-409C-BE32-E72D297353CC}">
                <c16:uniqueId val="{00000002-A890-4E94-B098-2ACA75FD3651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data!$D$9:$D$13</c:f>
              <c:numCache>
                <c:formatCode>#,##0</c:formatCode>
                <c:ptCount val="5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42-4D6D-BF9A-F638ED83FF0E}"/>
            </c:ext>
          </c:extLst>
        </c:ser>
        <c:ser>
          <c:idx val="2"/>
          <c:order val="2"/>
          <c:tx>
            <c:strRef>
              <c:f>data!$E$8</c:f>
              <c:strCache>
                <c:ptCount val="1"/>
                <c:pt idx="0">
                  <c:v>Accidents at level crossings</c:v>
                </c:pt>
              </c:strCache>
            </c:strRef>
          </c:tx>
          <c:spPr>
            <a:solidFill>
              <a:srgbClr val="626262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B00000"/>
              </a:solidFill>
            </c:spPr>
            <c:extLst>
              <c:ext xmlns:c16="http://schemas.microsoft.com/office/drawing/2014/chart" uri="{C3380CC4-5D6E-409C-BE32-E72D297353CC}">
                <c16:uniqueId val="{00000001-A890-4E94-B098-2ACA75FD3651}"/>
              </c:ext>
            </c:extLst>
          </c:dPt>
          <c:cat>
            <c:numRef>
              <c:f>data!$B$9:$B$13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data!$E$9:$E$13</c:f>
              <c:numCache>
                <c:formatCode>#,##0</c:formatCode>
                <c:ptCount val="5"/>
                <c:pt idx="0">
                  <c:v>14</c:v>
                </c:pt>
                <c:pt idx="1">
                  <c:v>15</c:v>
                </c:pt>
                <c:pt idx="2">
                  <c:v>17</c:v>
                </c:pt>
                <c:pt idx="3">
                  <c:v>23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42-4D6D-BF9A-F638ED83F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657536"/>
        <c:axId val="92659072"/>
      </c:barChart>
      <c:catAx>
        <c:axId val="9265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1">
                <a:lumMod val="85000"/>
                <a:lumOff val="15000"/>
              </a:schemeClr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92659072"/>
        <c:crosses val="autoZero"/>
        <c:auto val="1"/>
        <c:lblAlgn val="ctr"/>
        <c:lblOffset val="100"/>
        <c:noMultiLvlLbl val="0"/>
      </c:catAx>
      <c:valAx>
        <c:axId val="92659072"/>
        <c:scaling>
          <c:orientation val="minMax"/>
          <c:max val="3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92657536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4.2169924874444861E-2"/>
          <c:y val="0.75576889800818914"/>
          <c:w val="0.39349725695283716"/>
          <c:h val="0.12595586415148319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0.00096</cdr:x>
      <cdr:y>0.07302</cdr:y>
    </cdr:from>
    <cdr:to>
      <cdr:x>0.05753</cdr:x>
      <cdr:y>0.11809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9830" y="392032"/>
          <a:ext cx="579252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en-US" sz="1100" noProof="0" dirty="0"/>
            <a:t>number </a:t>
          </a:r>
          <a:endParaRPr lang="en-US" sz="1100" noProof="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0.74823</cdr:x>
      <cdr:y>0.07302</cdr:y>
    </cdr:from>
    <cdr:to>
      <cdr:x>0.90014</cdr:x>
      <cdr:y>0.11809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7661525" y="392032"/>
          <a:ext cx="1555481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US" sz="1100" noProof="0" dirty="0"/>
            <a:t>number/train-path km m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09.03.2026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6.xml"/><Relationship Id="rId1" Type="http://schemas.openxmlformats.org/officeDocument/2006/relationships/tags" Target="../tags/tag3.xml"/><Relationship Id="rId6" Type="http://schemas.openxmlformats.org/officeDocument/2006/relationships/chart" Target="../charts/chart1.x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8D7DC650-0E20-4A16-BD8F-2BD10EC3DB5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2" imgH="353" progId="TCLayout.ActiveDocument.1">
                  <p:embed/>
                </p:oleObj>
              </mc:Choice>
              <mc:Fallback>
                <p:oleObj name="think-cell Folie" r:id="rId4" imgW="352" imgH="353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8D7DC650-0E20-4A16-BD8F-2BD10EC3D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Rail operation accidents.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540756124"/>
              </p:ext>
            </p:extLst>
          </p:nvPr>
        </p:nvGraphicFramePr>
        <p:xfrm>
          <a:off x="1487488" y="1489167"/>
          <a:ext cx="10239525" cy="5368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AA2A1E0-2DA4-465A-B1C8-F33D2A175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95600" y="6477414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2A50853-D660-7C20-2391-A5F8F7EB22F6}"/>
              </a:ext>
            </a:extLst>
          </p:cNvPr>
          <p:cNvSpPr txBox="1"/>
          <p:nvPr/>
        </p:nvSpPr>
        <p:spPr>
          <a:xfrm>
            <a:off x="1487488" y="1015830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30" normalizeH="0" baseline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Accidents on SBB infrastructure.</a:t>
            </a:r>
          </a:p>
        </p:txBody>
      </p:sp>
    </p:spTree>
    <p:extLst>
      <p:ext uri="{BB962C8B-B14F-4D97-AF65-F5344CB8AC3E}">
        <p14:creationId xmlns:p14="http://schemas.microsoft.com/office/powerpoint/2010/main" val="11836446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556100A6-47C4-430C-BDB2-1ACA544A48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2f5c8543-cf23-4718-a3b8-32b0a91d511a"/>
    <ds:schemaRef ds:uri="96e82a89-ba48-4728-b345-cf206dbec8f1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34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Rail operation accidents.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Rail operation accidents.</dc:title>
  <dc:creator>Meyer Raphael (KOM-PGA-VSF)</dc:creator>
  <cp:lastModifiedBy>Weigel Stefan (PAR-EPS)</cp:lastModifiedBy>
  <cp:revision>56</cp:revision>
  <dcterms:created xsi:type="dcterms:W3CDTF">2020-09-30T11:00:09Z</dcterms:created>
  <dcterms:modified xsi:type="dcterms:W3CDTF">2026-03-09T09:42:34Z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