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33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FF8989"/>
    <a:srgbClr val="F80000"/>
    <a:srgbClr val="7F0000"/>
    <a:srgbClr val="D1D1D1"/>
    <a:srgbClr val="A7A7A7"/>
    <a:srgbClr val="626262"/>
    <a:srgbClr val="F6F6F6"/>
    <a:srgbClr val="444444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4133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09T09:40:33.964" v="45"/>
      <pc:docMkLst>
        <pc:docMk/>
      </pc:docMkLst>
      <pc:sldChg chg="modSp mod">
        <pc:chgData name="Weigel Stefan (PAR-EPS)" userId="fd3b2067-2981-4ad8-bf3a-d2e1004e4fa8" providerId="ADAL" clId="{A4CFA2F4-FF8D-446B-B271-6DF568DBEADA}" dt="2026-03-09T09:40:33.964" v="45"/>
        <pc:sldMkLst>
          <pc:docMk/>
          <pc:sldMk cId="1183644670" sldId="410"/>
        </pc:sldMkLst>
        <pc:graphicFrameChg chg="mod">
          <ac:chgData name="Weigel Stefan (PAR-EPS)" userId="fd3b2067-2981-4ad8-bf3a-d2e1004e4fa8" providerId="ADAL" clId="{A4CFA2F4-FF8D-446B-B271-6DF568DBEADA}" dt="2026-03-09T09:40:33.964" v="45"/>
          <ac:graphicFrameMkLst>
            <pc:docMk/>
            <pc:sldMk cId="1183644670" sldId="410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100301511897789E-2"/>
          <c:y val="0.14093230316532473"/>
          <c:w val="0.81815777587339267"/>
          <c:h val="0.544119737008023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Sviamenti</c:v>
                </c:pt>
              </c:strCache>
            </c:strRef>
          </c:tx>
          <c:spPr>
            <a:solidFill>
              <a:srgbClr val="D1D1D1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3-49D9-42D7-BC29-03E1B0B07635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data!$C$9:$C$13</c:f>
              <c:numCache>
                <c:formatCode>#,##0</c:formatCode>
                <c:ptCount val="5"/>
                <c:pt idx="0">
                  <c:v>4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42-4D6D-BF9A-F638ED83FF0E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Collisioni di veicoli ferroviari con il coinvolgimento di almeno una corsa treno</c:v>
                </c:pt>
              </c:strCache>
            </c:strRef>
          </c:tx>
          <c:spPr>
            <a:solidFill>
              <a:srgbClr val="A7A7A7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2-49D9-42D7-BC29-03E1B0B07635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data!$D$9:$D$13</c:f>
              <c:numCache>
                <c:formatCode>#,##0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42-4D6D-BF9A-F638ED83FF0E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Incidenti presso passaggi a livello</c:v>
                </c:pt>
              </c:strCache>
            </c:strRef>
          </c:tx>
          <c:spPr>
            <a:solidFill>
              <a:srgbClr val="626262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1-49D9-42D7-BC29-03E1B0B07635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data!$E$9:$E$13</c:f>
              <c:numCache>
                <c:formatCode>#,##0</c:formatCode>
                <c:ptCount val="5"/>
                <c:pt idx="0">
                  <c:v>14</c:v>
                </c:pt>
                <c:pt idx="1">
                  <c:v>15</c:v>
                </c:pt>
                <c:pt idx="2">
                  <c:v>17</c:v>
                </c:pt>
                <c:pt idx="3">
                  <c:v>23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42-4D6D-BF9A-F638ED83F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657536"/>
        <c:axId val="92659072"/>
      </c:barChart>
      <c:catAx>
        <c:axId val="9265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1">
                <a:lumMod val="85000"/>
                <a:lumOff val="15000"/>
              </a:schemeClr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2659072"/>
        <c:crosses val="autoZero"/>
        <c:auto val="1"/>
        <c:lblAlgn val="ctr"/>
        <c:lblOffset val="100"/>
        <c:noMultiLvlLbl val="0"/>
      </c:catAx>
      <c:valAx>
        <c:axId val="92659072"/>
        <c:scaling>
          <c:orientation val="minMax"/>
          <c:max val="3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2657536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5.8293719679379657E-2"/>
          <c:y val="0.75576889800818914"/>
          <c:w val="0.48403856624208641"/>
          <c:h val="0.12359035939467665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0.00096</cdr:x>
      <cdr:y>0.07302</cdr:y>
    </cdr:from>
    <cdr:to>
      <cdr:x>0.06176</cdr:x>
      <cdr:y>0.11809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9830" y="392032"/>
          <a:ext cx="62253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CH" sz="1100" noProof="0" dirty="0"/>
            <a:t>Quantità </a:t>
          </a:r>
          <a:endParaRPr lang="it-CH" sz="1100" noProof="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0.77218</cdr:x>
      <cdr:y>0.07302</cdr:y>
    </cdr:from>
    <cdr:to>
      <cdr:x>0.90014</cdr:x>
      <cdr:y>0.11809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7906784" y="392032"/>
          <a:ext cx="131022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t-CH" sz="1100" noProof="0" dirty="0"/>
            <a:t>Quantità/mio di </a:t>
          </a:r>
          <a:r>
            <a:rPr lang="it-CH" sz="1100" noProof="0" dirty="0" err="1"/>
            <a:t>trkm</a:t>
          </a:r>
          <a:endParaRPr lang="it-CH" sz="1100" noProof="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09.03.2026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6.xml"/><Relationship Id="rId1" Type="http://schemas.openxmlformats.org/officeDocument/2006/relationships/tags" Target="../tags/tag3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8D7DC650-0E20-4A16-BD8F-2BD10EC3DB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8D7DC650-0E20-4A16-BD8F-2BD10EC3D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/>
              <a:t>Incidenti ferroviari.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80080468"/>
              </p:ext>
            </p:extLst>
          </p:nvPr>
        </p:nvGraphicFramePr>
        <p:xfrm>
          <a:off x="1487487" y="1489166"/>
          <a:ext cx="10239525" cy="5368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AA2A1E0-2DA4-465A-B1C8-F33D2A17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86173" y="647741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57E05B7-75DA-43EA-078A-511A88F8FF31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Incidenti sull’infrastruttura delle FFS.</a:t>
            </a:r>
          </a:p>
        </p:txBody>
      </p:sp>
    </p:spTree>
    <p:extLst>
      <p:ext uri="{BB962C8B-B14F-4D97-AF65-F5344CB8AC3E}">
        <p14:creationId xmlns:p14="http://schemas.microsoft.com/office/powerpoint/2010/main" val="1183644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B05003-CC8A-4D5B-859A-B7E09DBC9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2f5c8543-cf23-4718-a3b8-32b0a91d511a"/>
    <ds:schemaRef ds:uri="96e82a89-ba48-4728-b345-cf206dbec8f1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33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Incidenti ferroviari.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Incidenti ferroviari.</dc:title>
  <dc:creator>Meyer Raphael (KOM-PGA-VSF)</dc:creator>
  <cp:lastModifiedBy>Weigel Stefan (PAR-EPS)</cp:lastModifiedBy>
  <cp:revision>56</cp:revision>
  <dcterms:created xsi:type="dcterms:W3CDTF">2020-09-30T11:00:09Z</dcterms:created>
  <dcterms:modified xsi:type="dcterms:W3CDTF">2026-03-09T09:42:54Z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