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4042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5A5A5A"/>
    <a:srgbClr val="F6F6F6"/>
    <a:srgbClr val="B7B7B7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4042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3:09.220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5:13:09.220" v="3" actId="27918"/>
        <pc:sldMkLst>
          <pc:docMk/>
          <pc:sldMk cId="3158517815" sldId="4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07162534333307"/>
          <c:y val="8.3190352559608188E-2"/>
          <c:w val="0.80911837859633473"/>
          <c:h val="0.688530573816046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Gotthard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587-434A-9D2B-F00BA22D0EDE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</c:formatCode>
                <c:ptCount val="11"/>
                <c:pt idx="0">
                  <c:v>17.842801000000001</c:v>
                </c:pt>
                <c:pt idx="1">
                  <c:v>16.624806</c:v>
                </c:pt>
                <c:pt idx="2">
                  <c:v>14.843216999999999</c:v>
                </c:pt>
                <c:pt idx="3">
                  <c:v>16.882899999999999</c:v>
                </c:pt>
                <c:pt idx="4">
                  <c:v>17.179015</c:v>
                </c:pt>
                <c:pt idx="5">
                  <c:v>17.63063</c:v>
                </c:pt>
                <c:pt idx="6">
                  <c:v>20.640112999999999</c:v>
                </c:pt>
                <c:pt idx="7">
                  <c:v>22.394874000000002</c:v>
                </c:pt>
                <c:pt idx="8">
                  <c:v>20.828085999999999</c:v>
                </c:pt>
                <c:pt idx="9">
                  <c:v>20.607158999999999</c:v>
                </c:pt>
                <c:pt idx="10">
                  <c:v>24.154879000000001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D-4F6E-B799-3A1AE4992BC1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Simplon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0-6587-434A-9D2B-F00BA22D0EDE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</c:formatCode>
                <c:ptCount val="11"/>
                <c:pt idx="0">
                  <c:v>15.303774000000001</c:v>
                </c:pt>
                <c:pt idx="1">
                  <c:v>16.884143000000002</c:v>
                </c:pt>
                <c:pt idx="2">
                  <c:v>17.496600999999998</c:v>
                </c:pt>
                <c:pt idx="3">
                  <c:v>16.113721000000002</c:v>
                </c:pt>
                <c:pt idx="4">
                  <c:v>14.807741999999999</c:v>
                </c:pt>
                <c:pt idx="5">
                  <c:v>12.384786999999999</c:v>
                </c:pt>
                <c:pt idx="6">
                  <c:v>13.208899000000001</c:v>
                </c:pt>
                <c:pt idx="7">
                  <c:v>10.993043999999999</c:v>
                </c:pt>
                <c:pt idx="8">
                  <c:v>10.898840999999999</c:v>
                </c:pt>
                <c:pt idx="9">
                  <c:v>10.427787</c:v>
                </c:pt>
                <c:pt idx="10">
                  <c:v>7.1155359999999996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4D-4F6E-B799-3A1AE4992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389184"/>
        <c:axId val="137390720"/>
      </c:barChart>
      <c:catAx>
        <c:axId val="13738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37390720"/>
        <c:crosses val="autoZero"/>
        <c:auto val="1"/>
        <c:lblAlgn val="ctr"/>
        <c:lblOffset val="100"/>
        <c:noMultiLvlLbl val="0"/>
      </c:catAx>
      <c:valAx>
        <c:axId val="137390720"/>
        <c:scaling>
          <c:orientation val="minMax"/>
          <c:max val="4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738918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1175293194367367"/>
          <c:y val="0.85197308809121952"/>
          <c:w val="0.23468576754775944"/>
          <c:h val="5.472318412195201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0.06054</cdr:x>
      <cdr:y>0</cdr:y>
    </cdr:from>
    <cdr:to>
      <cdr:x>0.10791</cdr:x>
      <cdr:y>0.05636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54317" y="0"/>
          <a:ext cx="511926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Mio. </a:t>
          </a:r>
          <a:r>
            <a:rPr lang="de-CH" sz="1100" dirty="0" err="1">
              <a:solidFill>
                <a:srgbClr val="444444"/>
              </a:solidFill>
              <a:latin typeface="+mj-lt"/>
              <a:cs typeface="Arial" pitchFamily="34" charset="0"/>
            </a:rPr>
            <a:t>Nt</a:t>
          </a:r>
          <a:endParaRPr lang="de-CH" sz="1100" dirty="0">
            <a:solidFill>
              <a:srgbClr val="444444"/>
            </a:solidFill>
            <a:latin typeface="+mj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Alpenquerender Güterverkehr auf der Schiene.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633375914"/>
              </p:ext>
            </p:extLst>
          </p:nvPr>
        </p:nvGraphicFramePr>
        <p:xfrm>
          <a:off x="833120" y="1881188"/>
          <a:ext cx="10808018" cy="429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858CAFD8-585A-425D-B84C-7C6D2EEC02EE}"/>
              </a:ext>
            </a:extLst>
          </p:cNvPr>
          <p:cNvSpPr txBox="1"/>
          <p:nvPr/>
        </p:nvSpPr>
        <p:spPr>
          <a:xfrm>
            <a:off x="1519238" y="6109492"/>
            <a:ext cx="8029575" cy="205629"/>
          </a:xfrm>
          <a:prstGeom prst="rect">
            <a:avLst/>
          </a:prstGeo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Verkehrsaufkommen in Nettotonnen aller Eisenbahnverkehrsunternehmen auf der Infrastruktur SBB.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268B3EA-5C95-4C29-811B-3808A4561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9492"/>
            <a:ext cx="1727767" cy="205629"/>
          </a:xfr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SBB Light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158517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B988DC9-8D3C-4C68-91C7-DC2E7FD85A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Alpenquerender Güterverkehr auf der Schiene.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Alpenquerender Güterverkehr auf der Schiene.</dc:title>
  <dc:creator>Meyer Raphael (KOM-PGA-VSF)</dc:creator>
  <cp:lastModifiedBy>Weigel Stefan (PAR-EPS)</cp:lastModifiedBy>
  <cp:revision>60</cp:revision>
  <dcterms:created xsi:type="dcterms:W3CDTF">2020-09-30T11:00:09Z</dcterms:created>
  <dcterms:modified xsi:type="dcterms:W3CDTF">2026-03-03T13:49:15Z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