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271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0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16" userDrawn="1">
          <p15:clr>
            <a:srgbClr val="A4A3A4"/>
          </p15:clr>
        </p15:guide>
        <p15:guide id="7" orient="horz" pos="37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F6F6F6"/>
    <a:srgbClr val="EB0000"/>
    <a:srgbClr val="8D8D8D"/>
    <a:srgbClr val="E5E5E5"/>
    <a:srgbClr val="C60018"/>
    <a:srgbClr val="BDBDBD"/>
    <a:srgbClr val="A20013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91" y="86"/>
      </p:cViewPr>
      <p:guideLst>
        <p:guide orient="horz" pos="3810"/>
        <p:guide pos="937"/>
        <p:guide pos="6743"/>
        <p:guide orient="horz" pos="1185"/>
        <p:guide pos="7333"/>
        <p:guide orient="horz" pos="3716"/>
        <p:guide orient="horz" pos="377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5:15:28.036" v="31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15:15:28.036" v="31" actId="27918"/>
        <pc:sldMkLst>
          <pc:docMk/>
          <pc:sldMk cId="2641487227" sldId="271"/>
        </pc:sldMkLst>
        <pc:spChg chg="mod">
          <ac:chgData name="Weigel Stefan (PAR-EPS)" userId="fd3b2067-2981-4ad8-bf3a-d2e1004e4fa8" providerId="ADAL" clId="{A4CFA2F4-FF8D-446B-B271-6DF568DBEADA}" dt="2026-01-15T16:32:00.683" v="17" actId="20577"/>
          <ac:spMkLst>
            <pc:docMk/>
            <pc:sldMk cId="2641487227" sldId="271"/>
            <ac:spMk id="6" creationId="{0148E78D-7FBB-46BC-A7E3-0EFE6D9E4679}"/>
          </ac:spMkLst>
        </pc:spChg>
        <pc:spChg chg="mod">
          <ac:chgData name="Weigel Stefan (PAR-EPS)" userId="fd3b2067-2981-4ad8-bf3a-d2e1004e4fa8" providerId="ADAL" clId="{A4CFA2F4-FF8D-446B-B271-6DF568DBEADA}" dt="2026-01-15T16:31:56.699" v="15" actId="6549"/>
          <ac:spMkLst>
            <pc:docMk/>
            <pc:sldMk cId="2641487227" sldId="271"/>
            <ac:spMk id="10" creationId="{41B9B9AB-4B12-4760-AF37-4FABDDFAE68B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646949456911378"/>
          <c:y val="8.4183124704045473E-2"/>
          <c:w val="0.77970737914140231"/>
          <c:h val="0.82861056589112314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data!$I$2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444444"/>
            </a:solidFill>
          </c:spPr>
          <c:invertIfNegative val="0"/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A717-4190-826F-80A673570E12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408D-489A-906B-9FD15EDC6DBC}"/>
              </c:ext>
            </c:extLst>
          </c:dPt>
          <c:cat>
            <c:strRef>
              <c:f>data!$G$3:$G$18</c:f>
              <c:strCache>
                <c:ptCount val="16"/>
                <c:pt idx="0">
                  <c:v>Griechenland</c:v>
                </c:pt>
                <c:pt idx="1">
                  <c:v>Rumänien</c:v>
                </c:pt>
                <c:pt idx="2">
                  <c:v>Norwegen</c:v>
                </c:pt>
                <c:pt idx="3">
                  <c:v>Spanien</c:v>
                </c:pt>
                <c:pt idx="4">
                  <c:v>Niederlande</c:v>
                </c:pt>
                <c:pt idx="5">
                  <c:v>Tschechien</c:v>
                </c:pt>
                <c:pt idx="6">
                  <c:v>Grossbritannien</c:v>
                </c:pt>
                <c:pt idx="7">
                  <c:v>Italien</c:v>
                </c:pt>
                <c:pt idx="8">
                  <c:v>Finnland</c:v>
                </c:pt>
                <c:pt idx="9">
                  <c:v>Dänemark</c:v>
                </c:pt>
                <c:pt idx="10">
                  <c:v>Schweden</c:v>
                </c:pt>
                <c:pt idx="11">
                  <c:v>Deutschland</c:v>
                </c:pt>
                <c:pt idx="12">
                  <c:v>Frankreich</c:v>
                </c:pt>
                <c:pt idx="13">
                  <c:v>Ungarn</c:v>
                </c:pt>
                <c:pt idx="14">
                  <c:v>Österreich</c:v>
                </c:pt>
                <c:pt idx="15">
                  <c:v>Schweiz</c:v>
                </c:pt>
              </c:strCache>
            </c:strRef>
          </c:cat>
          <c:val>
            <c:numRef>
              <c:f>data!$I$3:$I$18</c:f>
              <c:numCache>
                <c:formatCode>0</c:formatCode>
                <c:ptCount val="16"/>
                <c:pt idx="0">
                  <c:v>69.839734620536305</c:v>
                </c:pt>
                <c:pt idx="1">
                  <c:v>312.14490037340198</c:v>
                </c:pt>
                <c:pt idx="2">
                  <c:v>692.84312358562397</c:v>
                </c:pt>
                <c:pt idx="3">
                  <c:v>775.05221078355601</c:v>
                </c:pt>
                <c:pt idx="4">
                  <c:v>943.19300231594605</c:v>
                </c:pt>
                <c:pt idx="5">
                  <c:v>943.58128236857794</c:v>
                </c:pt>
                <c:pt idx="6">
                  <c:v>946.86970045370094</c:v>
                </c:pt>
                <c:pt idx="7">
                  <c:v>948.04072686040899</c:v>
                </c:pt>
                <c:pt idx="8">
                  <c:v>964.51880252754995</c:v>
                </c:pt>
                <c:pt idx="9">
                  <c:v>1081.4763345077599</c:v>
                </c:pt>
                <c:pt idx="10">
                  <c:v>1286.96384770644</c:v>
                </c:pt>
                <c:pt idx="11">
                  <c:v>1305.79964808559</c:v>
                </c:pt>
                <c:pt idx="12">
                  <c:v>1563.99104183649</c:v>
                </c:pt>
                <c:pt idx="13">
                  <c:v>1571.1511984587901</c:v>
                </c:pt>
                <c:pt idx="14">
                  <c:v>1613.7497304890101</c:v>
                </c:pt>
                <c:pt idx="15">
                  <c:v>2519.1998368863401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611-4BE3-9E26-ED344772E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axId val="65451520"/>
        <c:axId val="65449984"/>
        <c:extLst>
          <c:ext xmlns:c15="http://schemas.microsoft.com/office/drawing/2012/chart" uri="{02D57815-91ED-43cb-92C2-25804820EDAC}">
            <c15:filteredBarSeries>
              <c15:ser>
                <c:idx val="0"/>
                <c:order val="1"/>
                <c:tx>
                  <c:strRef>
                    <c:extLst>
                      <c:ext uri="{02D57815-91ED-43cb-92C2-25804820EDAC}">
                        <c15:formulaRef>
                          <c15:sqref>data!$H$2</c15:sqref>
                        </c15:formulaRef>
                      </c:ext>
                    </c:extLst>
                    <c:strCache>
                      <c:ptCount val="1"/>
                      <c:pt idx="0">
                        <c:v>2019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</c:spPr>
                <c:invertIfNegative val="0"/>
                <c:dPt>
                  <c:idx val="10"/>
                  <c:invertIfNegative val="0"/>
                  <c:bubble3D val="0"/>
                  <c:extLst>
                    <c:ext xmlns:c16="http://schemas.microsoft.com/office/drawing/2014/chart" uri="{C3380CC4-5D6E-409C-BE32-E72D297353CC}">
                      <c16:uniqueId val="{00000000-40EB-4086-B314-698BDD6187D3}"/>
                    </c:ext>
                  </c:extLst>
                </c:dPt>
                <c:dPt>
                  <c:idx val="13"/>
                  <c:invertIfNegative val="0"/>
                  <c:bubble3D val="0"/>
                  <c:extLst>
                    <c:ext xmlns:c16="http://schemas.microsoft.com/office/drawing/2014/chart" uri="{C3380CC4-5D6E-409C-BE32-E72D297353CC}">
                      <c16:uniqueId val="{00000004-40EB-4086-B314-698BDD6187D3}"/>
                    </c:ext>
                  </c:extLst>
                </c:dPt>
                <c:dPt>
                  <c:idx val="14"/>
                  <c:invertIfNegative val="0"/>
                  <c:bubble3D val="0"/>
                  <c:extLst>
                    <c:ext xmlns:c16="http://schemas.microsoft.com/office/drawing/2014/chart" uri="{C3380CC4-5D6E-409C-BE32-E72D297353CC}">
                      <c16:uniqueId val="{00000002-40EB-4086-B314-698BDD6187D3}"/>
                    </c:ext>
                  </c:extLst>
                </c:dPt>
                <c:cat>
                  <c:strRef>
                    <c:extLst>
                      <c:ext uri="{02D57815-91ED-43cb-92C2-25804820EDAC}">
                        <c15:formulaRef>
                          <c15:sqref>data!$G$3:$G$18</c15:sqref>
                        </c15:formulaRef>
                      </c:ext>
                    </c:extLst>
                    <c:strCache>
                      <c:ptCount val="16"/>
                      <c:pt idx="0">
                        <c:v>Griechenland</c:v>
                      </c:pt>
                      <c:pt idx="1">
                        <c:v>Rumänien</c:v>
                      </c:pt>
                      <c:pt idx="2">
                        <c:v>Norwegen</c:v>
                      </c:pt>
                      <c:pt idx="3">
                        <c:v>Spanien</c:v>
                      </c:pt>
                      <c:pt idx="4">
                        <c:v>Niederlande</c:v>
                      </c:pt>
                      <c:pt idx="5">
                        <c:v>Tschechien</c:v>
                      </c:pt>
                      <c:pt idx="6">
                        <c:v>Grossbritannien</c:v>
                      </c:pt>
                      <c:pt idx="7">
                        <c:v>Italien</c:v>
                      </c:pt>
                      <c:pt idx="8">
                        <c:v>Finnland</c:v>
                      </c:pt>
                      <c:pt idx="9">
                        <c:v>Dänemark</c:v>
                      </c:pt>
                      <c:pt idx="10">
                        <c:v>Schweden</c:v>
                      </c:pt>
                      <c:pt idx="11">
                        <c:v>Deutschland</c:v>
                      </c:pt>
                      <c:pt idx="12">
                        <c:v>Frankreich</c:v>
                      </c:pt>
                      <c:pt idx="13">
                        <c:v>Ungarn</c:v>
                      </c:pt>
                      <c:pt idx="14">
                        <c:v>Österreich</c:v>
                      </c:pt>
                      <c:pt idx="15">
                        <c:v>Schweiz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data!$H$3:$H$18</c15:sqref>
                        </c15:formulaRef>
                      </c:ext>
                    </c:extLst>
                    <c:numCache>
                      <c:formatCode>0</c:formatCode>
                      <c:ptCount val="16"/>
                      <c:pt idx="0">
                        <c:v>116.80668074504401</c:v>
                      </c:pt>
                      <c:pt idx="1">
                        <c:v>305.55380514855602</c:v>
                      </c:pt>
                      <c:pt idx="2">
                        <c:v>692.11823577850703</c:v>
                      </c:pt>
                      <c:pt idx="3">
                        <c:v>609.64050716375698</c:v>
                      </c:pt>
                      <c:pt idx="4">
                        <c:v>1114.4567152766999</c:v>
                      </c:pt>
                      <c:pt idx="5">
                        <c:v>1015.15447207993</c:v>
                      </c:pt>
                      <c:pt idx="6">
                        <c:v>1069.85874091592</c:v>
                      </c:pt>
                      <c:pt idx="7">
                        <c:v>948.769085036913</c:v>
                      </c:pt>
                      <c:pt idx="8">
                        <c:v>891.17462027346198</c:v>
                      </c:pt>
                      <c:pt idx="9">
                        <c:v>1060.3213628993699</c:v>
                      </c:pt>
                      <c:pt idx="10">
                        <c:v>1415.3351764869799</c:v>
                      </c:pt>
                      <c:pt idx="11">
                        <c:v>1205.43422716332</c:v>
                      </c:pt>
                      <c:pt idx="12">
                        <c:v>1385.7853934715899</c:v>
                      </c:pt>
                      <c:pt idx="13">
                        <c:v>0</c:v>
                      </c:pt>
                      <c:pt idx="14">
                        <c:v>1488.8107758802801</c:v>
                      </c:pt>
                      <c:pt idx="15">
                        <c:v>2505.1031061581998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40EB-4086-B314-698BDD6187D3}"/>
                  </c:ext>
                </c:extLst>
              </c15:ser>
            </c15:filteredBarSeries>
          </c:ext>
        </c:extLst>
      </c:barChart>
      <c:valAx>
        <c:axId val="65449984"/>
        <c:scaling>
          <c:orientation val="minMax"/>
          <c:max val="300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65451520"/>
        <c:crosses val="autoZero"/>
        <c:crossBetween val="between"/>
        <c:majorUnit val="500"/>
      </c:valAx>
      <c:catAx>
        <c:axId val="654515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>
            <a:solidFill>
              <a:schemeClr val="tx2"/>
            </a:solidFill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6544998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0.99248</cdr:x>
      <cdr:y>0.03028</cdr:y>
    </cdr:from>
    <cdr:to>
      <cdr:x>1</cdr:x>
      <cdr:y>0.08862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9606259" y="133582"/>
          <a:ext cx="72768" cy="25737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endParaRPr lang="de-CH" sz="1200" dirty="0">
            <a:solidFill>
              <a:srgbClr val="444444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SBB • Division • Abteilung oder Bereich • DD.MM.YY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26404-58E8-4486-905C-9BBBD7B83F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954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441158"/>
          </a:xfrm>
        </p:spPr>
        <p:txBody>
          <a:bodyPr/>
          <a:lstStyle/>
          <a:p>
            <a:r>
              <a:rPr lang="de-CH" dirty="0"/>
              <a:t>Personenverkehrsnachfrage in Europa.</a:t>
            </a:r>
            <a:br>
              <a:rPr lang="de-CH" dirty="0"/>
            </a:br>
            <a:endParaRPr lang="de-CH" sz="1400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3462626783"/>
              </p:ext>
            </p:extLst>
          </p:nvPr>
        </p:nvGraphicFramePr>
        <p:xfrm>
          <a:off x="1027866" y="1487577"/>
          <a:ext cx="9676646" cy="4411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0148E78D-7FBB-46BC-A7E3-0EFE6D9E4679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10000"/>
              </a:lnSpc>
            </a:pPr>
            <a:r>
              <a:rPr lang="de-CH" sz="1400" spc="30" dirty="0">
                <a:solidFill>
                  <a:schemeClr val="accent3"/>
                </a:solidFill>
              </a:rPr>
              <a:t>Mit der Eisenbahn zurückgelegte Kilometer pro </a:t>
            </a:r>
            <a:r>
              <a:rPr lang="de-CH" sz="1400" spc="30" dirty="0" err="1">
                <a:solidFill>
                  <a:schemeClr val="accent3"/>
                </a:solidFill>
              </a:rPr>
              <a:t>Einwohner·in</a:t>
            </a:r>
            <a:r>
              <a:rPr lang="de-CH" sz="1400" spc="30" dirty="0">
                <a:solidFill>
                  <a:schemeClr val="accent3"/>
                </a:solidFill>
              </a:rPr>
              <a:t> im 2024.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41B9B9AB-4B12-4760-AF37-4FABDDFAE68B}"/>
              </a:ext>
            </a:extLst>
          </p:cNvPr>
          <p:cNvSpPr txBox="1"/>
          <p:nvPr/>
        </p:nvSpPr>
        <p:spPr>
          <a:xfrm rot="16200000">
            <a:off x="9605908" y="3946970"/>
            <a:ext cx="3947678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l"/>
            <a:r>
              <a:rPr lang="de-CH" sz="900" kern="0" dirty="0">
                <a:solidFill>
                  <a:srgbClr val="444444"/>
                </a:solidFill>
              </a:rPr>
              <a:t>Quellen: Eurostat, ORR &amp; ONS (GB).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E60A944-7104-442D-B06A-85C82561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939249"/>
            <a:ext cx="1727767" cy="170649"/>
          </a:xfrm>
        </p:spPr>
        <p:txBody>
          <a:bodyPr/>
          <a:lstStyle/>
          <a:p>
            <a:pPr algn="r"/>
            <a:r>
              <a:rPr lang="de-CH" sz="1100" kern="0" spc="0" dirty="0">
                <a:solidFill>
                  <a:srgbClr val="444444"/>
                </a:solidFill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26414872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2f5c8543-cf23-4718-a3b8-32b0a91d511a"/>
    <ds:schemaRef ds:uri="96e82a89-ba48-4728-b345-cf206dbec8f1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457FCDE-731B-4A7C-9DD6-13D00206E6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46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Personenverkehrsnachfrage in Europa. 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Personenverkehrsnachfrage in Europa._x000b_</dc:title>
  <dc:creator>Meyer Raphael (KOM-PGA-VSF)</dc:creator>
  <cp:lastModifiedBy>Weigel Stefan (PAR-EPS)</cp:lastModifiedBy>
  <cp:revision>24</cp:revision>
  <dcterms:created xsi:type="dcterms:W3CDTF">2020-09-30T11:00:09Z</dcterms:created>
  <dcterms:modified xsi:type="dcterms:W3CDTF">2026-03-03T13:49:56Z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