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B0000"/>
    <a:srgbClr val="8D8D8D"/>
    <a:srgbClr val="444444"/>
    <a:srgbClr val="C60018"/>
    <a:srgbClr val="A20013"/>
    <a:srgbClr val="BDBDB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7:18.422" v="22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5:17:18.422" v="22" actId="27918"/>
        <pc:sldMkLst>
          <pc:docMk/>
          <pc:sldMk cId="2641487227" sldId="271"/>
        </pc:sldMkLst>
        <pc:spChg chg="mod">
          <ac:chgData name="Weigel Stefan (PAR-EPS)" userId="fd3b2067-2981-4ad8-bf3a-d2e1004e4fa8" providerId="ADAL" clId="{A4CFA2F4-FF8D-446B-B271-6DF568DBEADA}" dt="2026-01-15T16:39:12.992" v="10" actId="20577"/>
          <ac:spMkLst>
            <pc:docMk/>
            <pc:sldMk cId="2641487227" sldId="271"/>
            <ac:spMk id="6" creationId="{0148E78D-7FBB-46BC-A7E3-0EFE6D9E4679}"/>
          </ac:spMkLst>
        </pc:spChg>
        <pc:spChg chg="mod">
          <ac:chgData name="Weigel Stefan (PAR-EPS)" userId="fd3b2067-2981-4ad8-bf3a-d2e1004e4fa8" providerId="ADAL" clId="{A4CFA2F4-FF8D-446B-B271-6DF568DBEADA}" dt="2026-01-15T16:39:10.116" v="8" actId="6549"/>
          <ac:spMkLst>
            <pc:docMk/>
            <pc:sldMk cId="2641487227" sldId="271"/>
            <ac:spMk id="10" creationId="{41B9B9AB-4B12-4760-AF37-4FABDDFAE68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46949456911378"/>
          <c:y val="8.9940708223574681E-2"/>
          <c:w val="0.77970737914140231"/>
          <c:h val="0.8199741906118294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717-4190-826F-80A673570E1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EE3C-4C43-A7B7-0024E28DB0B0}"/>
              </c:ext>
            </c:extLst>
          </c:dPt>
          <c:cat>
            <c:strRef>
              <c:f>data!$G$3:$G$18</c:f>
              <c:strCache>
                <c:ptCount val="16"/>
                <c:pt idx="0">
                  <c:v>Grecia</c:v>
                </c:pt>
                <c:pt idx="1">
                  <c:v>Romania</c:v>
                </c:pt>
                <c:pt idx="2">
                  <c:v>Norvegia</c:v>
                </c:pt>
                <c:pt idx="3">
                  <c:v>Spagna</c:v>
                </c:pt>
                <c:pt idx="4">
                  <c:v>Paesi Bassi</c:v>
                </c:pt>
                <c:pt idx="5">
                  <c:v>Cechia</c:v>
                </c:pt>
                <c:pt idx="6">
                  <c:v>Gran Bretagna</c:v>
                </c:pt>
                <c:pt idx="7">
                  <c:v>Italia</c:v>
                </c:pt>
                <c:pt idx="8">
                  <c:v>Finlandia</c:v>
                </c:pt>
                <c:pt idx="9">
                  <c:v>Danimarca</c:v>
                </c:pt>
                <c:pt idx="10">
                  <c:v>Svezia</c:v>
                </c:pt>
                <c:pt idx="11">
                  <c:v>Germania</c:v>
                </c:pt>
                <c:pt idx="12">
                  <c:v>Francia</c:v>
                </c:pt>
                <c:pt idx="13">
                  <c:v>Ungheria</c:v>
                </c:pt>
                <c:pt idx="14">
                  <c:v>Austria</c:v>
                </c:pt>
                <c:pt idx="15">
                  <c:v>Svizzera</c:v>
                </c:pt>
              </c:strCache>
            </c:strRef>
          </c:cat>
          <c:val>
            <c:numRef>
              <c:f>data!$I$3:$I$18</c:f>
              <c:numCache>
                <c:formatCode>0.0</c:formatCode>
                <c:ptCount val="16"/>
                <c:pt idx="0">
                  <c:v>69.839734620536305</c:v>
                </c:pt>
                <c:pt idx="1">
                  <c:v>312.14490037340198</c:v>
                </c:pt>
                <c:pt idx="2">
                  <c:v>692.84312358562397</c:v>
                </c:pt>
                <c:pt idx="3">
                  <c:v>775.05221078355601</c:v>
                </c:pt>
                <c:pt idx="4">
                  <c:v>943.19300231594605</c:v>
                </c:pt>
                <c:pt idx="5">
                  <c:v>943.58128236857794</c:v>
                </c:pt>
                <c:pt idx="6">
                  <c:v>946.86970045370094</c:v>
                </c:pt>
                <c:pt idx="7">
                  <c:v>948.04072686040899</c:v>
                </c:pt>
                <c:pt idx="8">
                  <c:v>964.51880252754995</c:v>
                </c:pt>
                <c:pt idx="9">
                  <c:v>1081.4763345077599</c:v>
                </c:pt>
                <c:pt idx="10">
                  <c:v>1286.96384770644</c:v>
                </c:pt>
                <c:pt idx="11">
                  <c:v>1305.79964808559</c:v>
                </c:pt>
                <c:pt idx="12">
                  <c:v>1563.99104183649</c:v>
                </c:pt>
                <c:pt idx="13">
                  <c:v>1571.1511984587901</c:v>
                </c:pt>
                <c:pt idx="14">
                  <c:v>1613.7497304890101</c:v>
                </c:pt>
                <c:pt idx="15">
                  <c:v>2519.1998368863401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11-4BE3-9E26-ED344772E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65451520"/>
        <c:axId val="65449984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0-40EB-4086-B314-698BDD6187D3}"/>
                    </c:ext>
                  </c:extLst>
                </c:dPt>
                <c:dPt>
                  <c:idx val="13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4-40EB-4086-B314-698BDD6187D3}"/>
                    </c:ext>
                  </c:extLst>
                </c:dPt>
                <c:dPt>
                  <c:idx val="14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2-40EB-4086-B314-698BDD6187D3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data!$G$3:$G$18</c15:sqref>
                        </c15:formulaRef>
                      </c:ext>
                    </c:extLst>
                    <c:strCache>
                      <c:ptCount val="16"/>
                      <c:pt idx="0">
                        <c:v>Grecia</c:v>
                      </c:pt>
                      <c:pt idx="1">
                        <c:v>Romania</c:v>
                      </c:pt>
                      <c:pt idx="2">
                        <c:v>Norvegia</c:v>
                      </c:pt>
                      <c:pt idx="3">
                        <c:v>Spagna</c:v>
                      </c:pt>
                      <c:pt idx="4">
                        <c:v>Paesi Bassi</c:v>
                      </c:pt>
                      <c:pt idx="5">
                        <c:v>Cechia</c:v>
                      </c:pt>
                      <c:pt idx="6">
                        <c:v>Gran Bretagna</c:v>
                      </c:pt>
                      <c:pt idx="7">
                        <c:v>Italia</c:v>
                      </c:pt>
                      <c:pt idx="8">
                        <c:v>Finlandia</c:v>
                      </c:pt>
                      <c:pt idx="9">
                        <c:v>Danimarca</c:v>
                      </c:pt>
                      <c:pt idx="10">
                        <c:v>Svezia</c:v>
                      </c:pt>
                      <c:pt idx="11">
                        <c:v>Germania</c:v>
                      </c:pt>
                      <c:pt idx="12">
                        <c:v>Francia</c:v>
                      </c:pt>
                      <c:pt idx="13">
                        <c:v>Ungheria</c:v>
                      </c:pt>
                      <c:pt idx="14">
                        <c:v>Austria</c:v>
                      </c:pt>
                      <c:pt idx="15">
                        <c:v>Svizzera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data!$H$3:$H$18</c15:sqref>
                        </c15:formulaRef>
                      </c:ext>
                    </c:extLst>
                    <c:numCache>
                      <c:formatCode>0.0</c:formatCode>
                      <c:ptCount val="16"/>
                      <c:pt idx="0">
                        <c:v>116.80668074504401</c:v>
                      </c:pt>
                      <c:pt idx="1">
                        <c:v>305.55380514855602</c:v>
                      </c:pt>
                      <c:pt idx="2">
                        <c:v>692.11823577850703</c:v>
                      </c:pt>
                      <c:pt idx="3">
                        <c:v>609.64050716375698</c:v>
                      </c:pt>
                      <c:pt idx="4">
                        <c:v>1114.4567152766999</c:v>
                      </c:pt>
                      <c:pt idx="5">
                        <c:v>1015.15447207993</c:v>
                      </c:pt>
                      <c:pt idx="6">
                        <c:v>1069.85874091592</c:v>
                      </c:pt>
                      <c:pt idx="7">
                        <c:v>948.769085036913</c:v>
                      </c:pt>
                      <c:pt idx="8">
                        <c:v>891.17462027346198</c:v>
                      </c:pt>
                      <c:pt idx="9">
                        <c:v>1060.3213628993699</c:v>
                      </c:pt>
                      <c:pt idx="10">
                        <c:v>1415.3351764869799</c:v>
                      </c:pt>
                      <c:pt idx="11">
                        <c:v>1205.43422716332</c:v>
                      </c:pt>
                      <c:pt idx="12">
                        <c:v>1385.7853934715899</c:v>
                      </c:pt>
                      <c:pt idx="13">
                        <c:v>0</c:v>
                      </c:pt>
                      <c:pt idx="14">
                        <c:v>1488.8107758802801</c:v>
                      </c:pt>
                      <c:pt idx="15">
                        <c:v>2505.1031061581998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0EB-4086-B314-698BDD6187D3}"/>
                  </c:ext>
                </c:extLst>
              </c15:ser>
            </c15:filteredBarSeries>
          </c:ext>
        </c:extLst>
      </c:barChart>
      <c:valAx>
        <c:axId val="65449984"/>
        <c:scaling>
          <c:orientation val="minMax"/>
          <c:max val="3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65451520"/>
        <c:crosses val="autoZero"/>
        <c:crossBetween val="between"/>
        <c:majorUnit val="500"/>
      </c:valAx>
      <c:catAx>
        <c:axId val="6545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654499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0.99248</cdr:x>
      <cdr:y>0.03028</cdr:y>
    </cdr:from>
    <cdr:to>
      <cdr:x>1</cdr:x>
      <cdr:y>0.08862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9606259" y="133582"/>
          <a:ext cx="72768" cy="25737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de-CH" sz="1200" dirty="0">
            <a:solidFill>
              <a:srgbClr val="444444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95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it-IT" dirty="0"/>
              <a:t>Domanda di traffico viaggiatori in Europa.</a:t>
            </a:r>
            <a:endParaRPr lang="de-CH" sz="1400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451618867"/>
              </p:ext>
            </p:extLst>
          </p:nvPr>
        </p:nvGraphicFramePr>
        <p:xfrm>
          <a:off x="1027866" y="1487577"/>
          <a:ext cx="9676646" cy="441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Chilometri percorsi in treno per abitante nel 2024.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Fonte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: Eurostat, ORR &amp; ONS (GB).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92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6414872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963B72-E42B-4C31-B440-4646EC441F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Domanda di traffico viaggiatori in Europa.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Domanda di traffico viaggiatori in Europa.</dc:title>
  <dc:creator>Meyer Raphael (KOM-PGA-VSF)</dc:creator>
  <cp:lastModifiedBy>Weigel Stefan (PAR-EPS)</cp:lastModifiedBy>
  <cp:revision>17</cp:revision>
  <dcterms:created xsi:type="dcterms:W3CDTF">2020-09-30T11:00:09Z</dcterms:created>
  <dcterms:modified xsi:type="dcterms:W3CDTF">2026-03-03T13:50:23Z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