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7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5E5E5"/>
    <a:srgbClr val="C60018"/>
    <a:srgbClr val="8D8D8D"/>
    <a:srgbClr val="BDBDBD"/>
    <a:srgbClr val="A20013"/>
    <a:srgbClr val="EB0000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77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custSel modSld">
      <pc:chgData name="Weigel Stefan (PAR-EPS)" userId="fd3b2067-2981-4ad8-bf3a-d2e1004e4fa8" providerId="ADAL" clId="{A4CFA2F4-FF8D-446B-B271-6DF568DBEADA}" dt="2026-02-12T15:18:37.791" v="27" actId="27918"/>
      <pc:docMkLst>
        <pc:docMk/>
      </pc:docMkLst>
      <pc:sldChg chg="delSp modSp mod">
        <pc:chgData name="Weigel Stefan (PAR-EPS)" userId="fd3b2067-2981-4ad8-bf3a-d2e1004e4fa8" providerId="ADAL" clId="{A4CFA2F4-FF8D-446B-B271-6DF568DBEADA}" dt="2026-02-12T15:18:37.791" v="27" actId="27918"/>
        <pc:sldMkLst>
          <pc:docMk/>
          <pc:sldMk cId="3064315074" sldId="413"/>
        </pc:sldMkLst>
        <pc:spChg chg="mod">
          <ac:chgData name="Weigel Stefan (PAR-EPS)" userId="fd3b2067-2981-4ad8-bf3a-d2e1004e4fa8" providerId="ADAL" clId="{A4CFA2F4-FF8D-446B-B271-6DF568DBEADA}" dt="2026-01-23T15:12:14.797" v="1" actId="20577"/>
          <ac:spMkLst>
            <pc:docMk/>
            <pc:sldMk cId="3064315074" sldId="413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23T15:12:23.022" v="4" actId="14100"/>
          <ac:spMkLst>
            <pc:docMk/>
            <pc:sldMk cId="3064315074" sldId="413"/>
            <ac:spMk id="11" creationId="{51A102DA-4F4E-474F-9E16-1E7F70764A16}"/>
          </ac:spMkLst>
        </pc:spChg>
        <pc:graphicFrameChg chg="mod">
          <ac:chgData name="Weigel Stefan (PAR-EPS)" userId="fd3b2067-2981-4ad8-bf3a-d2e1004e4fa8" providerId="ADAL" clId="{A4CFA2F4-FF8D-446B-B271-6DF568DBEADA}" dt="2026-01-23T15:15:34.133" v="24" actId="207"/>
          <ac:graphicFrameMkLst>
            <pc:docMk/>
            <pc:sldMk cId="3064315074" sldId="413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05314246640004"/>
          <c:y val="7.3385318018543436E-2"/>
          <c:w val="0.6627477512207226"/>
          <c:h val="0.7463591981573930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data!$M$2</c:f>
              <c:strCache>
                <c:ptCount val="1"/>
                <c:pt idx="0">
                  <c:v>Trains de voyageurs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BF1-4D28-9DD1-CD364BE911F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9816-4A34-94FA-6B3488B2F19E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19E-497F-A34D-97238F57BACC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A51-42B5-B977-308A943C363D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8-9816-4A34-94FA-6B3488B2F19E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19E-497F-A34D-97238F57BACC}"/>
              </c:ext>
            </c:extLst>
          </c:dPt>
          <c:cat>
            <c:strRef>
              <c:f>data!$L$3:$L$16</c:f>
              <c:strCache>
                <c:ptCount val="14"/>
                <c:pt idx="0">
                  <c:v>OSE (GR)</c:v>
                </c:pt>
                <c:pt idx="1">
                  <c:v>CFR Infrastructură (RO)</c:v>
                </c:pt>
                <c:pt idx="2">
                  <c:v>FTA (FI)</c:v>
                </c:pt>
                <c:pt idx="3">
                  <c:v>ADIF (ES)</c:v>
                </c:pt>
                <c:pt idx="4">
                  <c:v>PKP (PL)</c:v>
                </c:pt>
                <c:pt idx="5">
                  <c:v>SNCF Réseau (FR)</c:v>
                </c:pt>
                <c:pt idx="6">
                  <c:v>Trafikverket (SE)</c:v>
                </c:pt>
                <c:pt idx="7">
                  <c:v>SZDC (CZ)</c:v>
                </c:pt>
                <c:pt idx="8">
                  <c:v>FS (IT)</c:v>
                </c:pt>
                <c:pt idx="9">
                  <c:v>Infrabel (BE)</c:v>
                </c:pt>
                <c:pt idx="10">
                  <c:v>ÖBB (AT)</c:v>
                </c:pt>
                <c:pt idx="11">
                  <c:v>DB AG (DE)</c:v>
                </c:pt>
                <c:pt idx="12">
                  <c:v>ProRail (NL)</c:v>
                </c:pt>
                <c:pt idx="13">
                  <c:v>CFF (CH)</c:v>
                </c:pt>
              </c:strCache>
            </c:strRef>
          </c:cat>
          <c:val>
            <c:numRef>
              <c:f>data!$M$3:$M$16</c:f>
              <c:numCache>
                <c:formatCode>0.00</c:formatCode>
                <c:ptCount val="14"/>
                <c:pt idx="0">
                  <c:v>11.252081492302199</c:v>
                </c:pt>
                <c:pt idx="1">
                  <c:v>16.719168403461101</c:v>
                </c:pt>
                <c:pt idx="2">
                  <c:v>16.560656661539401</c:v>
                </c:pt>
                <c:pt idx="3">
                  <c:v>31.442144743295099</c:v>
                </c:pt>
                <c:pt idx="4">
                  <c:v>29.2914167312363</c:v>
                </c:pt>
                <c:pt idx="5">
                  <c:v>38.068289116684703</c:v>
                </c:pt>
                <c:pt idx="6">
                  <c:v>34.669383139846602</c:v>
                </c:pt>
                <c:pt idx="7">
                  <c:v>41.6557803733429</c:v>
                </c:pt>
                <c:pt idx="8">
                  <c:v>51.269371444093601</c:v>
                </c:pt>
                <c:pt idx="9">
                  <c:v>63.044588939120999</c:v>
                </c:pt>
                <c:pt idx="10">
                  <c:v>67.679849808449106</c:v>
                </c:pt>
                <c:pt idx="11">
                  <c:v>69.207671492607304</c:v>
                </c:pt>
                <c:pt idx="12">
                  <c:v>127.374980292171</c:v>
                </c:pt>
                <c:pt idx="13">
                  <c:v>139.456296060261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9E-497F-A34D-97238F57BACC}"/>
            </c:ext>
          </c:extLst>
        </c:ser>
        <c:ser>
          <c:idx val="1"/>
          <c:order val="1"/>
          <c:tx>
            <c:strRef>
              <c:f>data!$N$2</c:f>
              <c:strCache>
                <c:ptCount val="1"/>
                <c:pt idx="0">
                  <c:v>Trains de marchandises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A51-42B5-B977-308A943C363D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9816-4A34-94FA-6B3488B2F19E}"/>
              </c:ext>
            </c:extLst>
          </c:dPt>
          <c:cat>
            <c:strRef>
              <c:f>data!$L$3:$L$16</c:f>
              <c:strCache>
                <c:ptCount val="14"/>
                <c:pt idx="0">
                  <c:v>OSE (GR)</c:v>
                </c:pt>
                <c:pt idx="1">
                  <c:v>CFR Infrastructură (RO)</c:v>
                </c:pt>
                <c:pt idx="2">
                  <c:v>FTA (FI)</c:v>
                </c:pt>
                <c:pt idx="3">
                  <c:v>ADIF (ES)</c:v>
                </c:pt>
                <c:pt idx="4">
                  <c:v>PKP (PL)</c:v>
                </c:pt>
                <c:pt idx="5">
                  <c:v>SNCF Réseau (FR)</c:v>
                </c:pt>
                <c:pt idx="6">
                  <c:v>Trafikverket (SE)</c:v>
                </c:pt>
                <c:pt idx="7">
                  <c:v>SZDC (CZ)</c:v>
                </c:pt>
                <c:pt idx="8">
                  <c:v>FS (IT)</c:v>
                </c:pt>
                <c:pt idx="9">
                  <c:v>Infrabel (BE)</c:v>
                </c:pt>
                <c:pt idx="10">
                  <c:v>ÖBB (AT)</c:v>
                </c:pt>
                <c:pt idx="11">
                  <c:v>DB AG (DE)</c:v>
                </c:pt>
                <c:pt idx="12">
                  <c:v>ProRail (NL)</c:v>
                </c:pt>
                <c:pt idx="13">
                  <c:v>CFF (CH)</c:v>
                </c:pt>
              </c:strCache>
            </c:strRef>
          </c:cat>
          <c:val>
            <c:numRef>
              <c:f>data!$N$3:$N$16</c:f>
              <c:numCache>
                <c:formatCode>0.00</c:formatCode>
                <c:ptCount val="14"/>
                <c:pt idx="0">
                  <c:v>1.1271618965175201</c:v>
                </c:pt>
                <c:pt idx="1">
                  <c:v>5.6141799856754799</c:v>
                </c:pt>
                <c:pt idx="2">
                  <c:v>5.8714299571802702</c:v>
                </c:pt>
                <c:pt idx="3">
                  <c:v>4.3077073439760696</c:v>
                </c:pt>
                <c:pt idx="4">
                  <c:v>11.5074770233525</c:v>
                </c:pt>
                <c:pt idx="5">
                  <c:v>6.7179333735325901</c:v>
                </c:pt>
                <c:pt idx="6">
                  <c:v>10.446652611283</c:v>
                </c:pt>
                <c:pt idx="7">
                  <c:v>9.9496337237202006</c:v>
                </c:pt>
                <c:pt idx="8">
                  <c:v>8.0561312311801903</c:v>
                </c:pt>
                <c:pt idx="9">
                  <c:v>6.9465499091667899</c:v>
                </c:pt>
                <c:pt idx="10">
                  <c:v>21.833966028309</c:v>
                </c:pt>
                <c:pt idx="11">
                  <c:v>20.801279822619001</c:v>
                </c:pt>
                <c:pt idx="12">
                  <c:v>9.5943718946092904</c:v>
                </c:pt>
                <c:pt idx="13">
                  <c:v>22.505326399370801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9E-497F-A34D-97238F57B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59135488"/>
        <c:axId val="59112832"/>
      </c:barChart>
      <c:valAx>
        <c:axId val="59112832"/>
        <c:scaling>
          <c:orientation val="minMax"/>
          <c:max val="2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59135488"/>
        <c:crosses val="autoZero"/>
        <c:crossBetween val="between"/>
        <c:majorUnit val="50"/>
      </c:valAx>
      <c:catAx>
        <c:axId val="59135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59112832"/>
        <c:crosses val="autoZero"/>
        <c:auto val="0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1952098989720106"/>
          <c:y val="0.88185825591518729"/>
          <c:w val="0.27623831443418145"/>
          <c:h val="5.4723184121952026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0.78659</cdr:x>
      <cdr:y>0.02211</cdr:y>
    </cdr:from>
    <cdr:to>
      <cdr:x>0.9064</cdr:x>
      <cdr:y>0.05942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6DAE65E8-CBDA-2540-F003-5040D8687C55}"/>
            </a:ext>
          </a:extLst>
        </cdr:cNvPr>
        <cdr:cNvSpPr txBox="1"/>
      </cdr:nvSpPr>
      <cdr:spPr>
        <a:xfrm xmlns:a="http://schemas.openxmlformats.org/drawingml/2006/main">
          <a:off x="9345215" y="100314"/>
          <a:ext cx="1423467" cy="1692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fr-FR" sz="1100" dirty="0">
              <a:solidFill>
                <a:schemeClr val="tx2"/>
              </a:solidFill>
            </a:rPr>
            <a:t>Trains par ligne par jour</a:t>
          </a:r>
          <a:endParaRPr lang="de-CH" sz="1100" dirty="0" err="1">
            <a:solidFill>
              <a:schemeClr val="tx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 9" hidden="1">
            <a:extLst>
              <a:ext uri="{FF2B5EF4-FFF2-40B4-BE49-F238E27FC236}">
                <a16:creationId xmlns:a16="http://schemas.microsoft.com/office/drawing/2014/main" id="{77BD3A32-863E-497D-9FA4-FE04E53F3B5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10" name="Objekt 9" hidden="1">
                        <a:extLst>
                          <a:ext uri="{FF2B5EF4-FFF2-40B4-BE49-F238E27FC236}">
                            <a16:creationId xmlns:a16="http://schemas.microsoft.com/office/drawing/2014/main" id="{77BD3A32-863E-497D-9FA4-FE04E53F3B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4EFEE514-0EE2-4596-96E1-488544687B5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Utilisation des réseaux ferroviaires en Europe en 2024.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197162486"/>
              </p:ext>
            </p:extLst>
          </p:nvPr>
        </p:nvGraphicFramePr>
        <p:xfrm>
          <a:off x="1" y="1583795"/>
          <a:ext cx="11880668" cy="453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51A102DA-4F4E-474F-9E16-1E7F70764A16}"/>
              </a:ext>
            </a:extLst>
          </p:cNvPr>
          <p:cNvSpPr txBox="1"/>
          <p:nvPr/>
        </p:nvSpPr>
        <p:spPr>
          <a:xfrm rot="16200000">
            <a:off x="9563969" y="3905031"/>
            <a:ext cx="4031557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lvl="0">
              <a:defRPr/>
            </a:pP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Sources: UIC, </a:t>
            </a:r>
            <a:r>
              <a:rPr kumimoji="0" lang="de-CH" sz="9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ProRail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 </a:t>
            </a:r>
            <a:r>
              <a:rPr lang="fr-FR" sz="900" kern="0" dirty="0">
                <a:solidFill>
                  <a:schemeClr val="tx2"/>
                </a:solidFill>
              </a:rPr>
              <a:t>CFR </a:t>
            </a:r>
            <a:r>
              <a:rPr lang="fr-FR" sz="900" kern="0" dirty="0" err="1">
                <a:solidFill>
                  <a:schemeClr val="tx2"/>
                </a:solidFill>
              </a:rPr>
              <a:t>Infrastructură</a:t>
            </a:r>
            <a:r>
              <a:rPr lang="fr-FR" sz="900" kern="0" dirty="0">
                <a:solidFill>
                  <a:schemeClr val="tx2"/>
                </a:solidFill>
              </a:rPr>
              <a:t>, SNCF Réseau, </a:t>
            </a:r>
            <a:r>
              <a:rPr lang="fr-FR" sz="900" kern="0" dirty="0" err="1">
                <a:solidFill>
                  <a:schemeClr val="tx2"/>
                </a:solidFill>
              </a:rPr>
              <a:t>Infrabel</a:t>
            </a:r>
            <a:r>
              <a:rPr lang="fr-FR" sz="900" kern="0" dirty="0">
                <a:solidFill>
                  <a:schemeClr val="tx2"/>
                </a:solidFill>
              </a:rPr>
              <a:t>, </a:t>
            </a:r>
            <a:r>
              <a:rPr lang="fr-FR" sz="900" kern="0" dirty="0" err="1">
                <a:solidFill>
                  <a:schemeClr val="tx2"/>
                </a:solidFill>
              </a:rPr>
              <a:t>ProRail</a:t>
            </a:r>
            <a:r>
              <a:rPr lang="fr-FR" sz="900" kern="0" dirty="0">
                <a:solidFill>
                  <a:schemeClr val="tx2"/>
                </a:solidFill>
              </a:rPr>
              <a:t>: 2023.</a:t>
            </a:r>
            <a:endParaRPr kumimoji="0" lang="de-CH" sz="9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D4BB6A-0DD0-4B80-9845-0467B947A6BE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Nombre moyen de trains par ligne et par jour sur l’infrastructure ferroviaire.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CB2EBD8C-0882-42C3-B5F5-BA01B7BF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3943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0643150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VZMyL6UQqm685QJIi11w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A1113B-EC5F-43AB-AE24-2C3A1667A5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64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Utilisation des réseaux ferroviaires en Europe en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Utilisation des réseaux ferroviaires en Europe en 2022.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