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414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0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16" userDrawn="1">
          <p15:clr>
            <a:srgbClr val="A4A3A4"/>
          </p15:clr>
        </p15:guide>
        <p15:guide id="7" orient="horz" pos="3589" userDrawn="1">
          <p15:clr>
            <a:srgbClr val="A4A3A4"/>
          </p15:clr>
        </p15:guide>
        <p15:guide id="8" pos="3840" userDrawn="1">
          <p15:clr>
            <a:srgbClr val="A4A3A4"/>
          </p15:clr>
        </p15:guide>
        <p15:guide id="9" pos="65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6F6"/>
    <a:srgbClr val="E5E5E5"/>
    <a:srgbClr val="C60018"/>
    <a:srgbClr val="8D8D8D"/>
    <a:srgbClr val="BDBDBD"/>
    <a:srgbClr val="A20013"/>
    <a:srgbClr val="EB0000"/>
    <a:srgbClr val="444444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91" y="86"/>
      </p:cViewPr>
      <p:guideLst>
        <p:guide orient="horz" pos="3810"/>
        <p:guide pos="937"/>
        <p:guide pos="6743"/>
        <p:guide orient="horz" pos="1185"/>
        <p:guide pos="7333"/>
        <p:guide orient="horz" pos="3716"/>
        <p:guide orient="horz" pos="3589"/>
        <p:guide pos="3840"/>
        <p:guide pos="656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08:34:44.694" v="5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08:34:44.694" v="5" actId="27918"/>
        <pc:sldMkLst>
          <pc:docMk/>
          <pc:sldMk cId="1774855510" sldId="41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11994653139294"/>
          <c:y val="9.0418972003334305E-2"/>
          <c:w val="0.80208017766789419"/>
          <c:h val="0.6546779845834254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Generalabonnemente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6B75-4393-86B0-9F7F319FC433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#\,##0.000</c:formatCode>
                <c:ptCount val="11"/>
                <c:pt idx="0">
                  <c:v>0.46013499999999996</c:v>
                </c:pt>
                <c:pt idx="1">
                  <c:v>0.47218299999999996</c:v>
                </c:pt>
                <c:pt idx="2">
                  <c:v>0.48016999999999999</c:v>
                </c:pt>
                <c:pt idx="3">
                  <c:v>0.490205</c:v>
                </c:pt>
                <c:pt idx="4">
                  <c:v>0.49952999999999997</c:v>
                </c:pt>
                <c:pt idx="5">
                  <c:v>0.43870999999999999</c:v>
                </c:pt>
                <c:pt idx="6">
                  <c:v>0.40637099999999998</c:v>
                </c:pt>
                <c:pt idx="7">
                  <c:v>0.43076799999999998</c:v>
                </c:pt>
                <c:pt idx="8">
                  <c:v>0.44716599999999995</c:v>
                </c:pt>
                <c:pt idx="9">
                  <c:v>0.42486499999999999</c:v>
                </c:pt>
                <c:pt idx="10">
                  <c:v>0.42278299999999996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19-4358-BCC4-FBFA45F1A298}"/>
            </c:ext>
          </c:extLst>
        </c:ser>
        <c:ser>
          <c:idx val="1"/>
          <c:order val="1"/>
          <c:tx>
            <c:strRef>
              <c:f>data!$D$8</c:f>
              <c:strCache>
                <c:ptCount val="1"/>
                <c:pt idx="0">
                  <c:v>Halbtaxabonnemente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0-6B75-4393-86B0-9F7F319FC433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#\,##0.000</c:formatCode>
                <c:ptCount val="11"/>
                <c:pt idx="0">
                  <c:v>2.3324039999999999</c:v>
                </c:pt>
                <c:pt idx="1">
                  <c:v>2.3949219999999998</c:v>
                </c:pt>
                <c:pt idx="2">
                  <c:v>2.5310319999999997</c:v>
                </c:pt>
                <c:pt idx="3">
                  <c:v>2.597655</c:v>
                </c:pt>
                <c:pt idx="4">
                  <c:v>2.7219449999999998</c:v>
                </c:pt>
                <c:pt idx="5">
                  <c:v>2.720812</c:v>
                </c:pt>
                <c:pt idx="6">
                  <c:v>2.828964</c:v>
                </c:pt>
                <c:pt idx="7">
                  <c:v>2.9686149999999998</c:v>
                </c:pt>
                <c:pt idx="8">
                  <c:v>3.1466789999999998</c:v>
                </c:pt>
                <c:pt idx="9">
                  <c:v>3.338282</c:v>
                </c:pt>
                <c:pt idx="10">
                  <c:v>3.452664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19-4358-BCC4-FBFA45F1A2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14979584"/>
        <c:axId val="114981120"/>
      </c:barChart>
      <c:catAx>
        <c:axId val="114979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chemeClr val="tx2"/>
            </a:solidFill>
          </a:ln>
        </c:spPr>
        <c:txPr>
          <a:bodyPr rot="0" vert="horz"/>
          <a:lstStyle/>
          <a:p>
            <a:pPr>
              <a:defRPr sz="1100">
                <a:latin typeface="+mn-lt"/>
              </a:defRPr>
            </a:pPr>
            <a:endParaRPr lang="de-DE"/>
          </a:p>
        </c:txPr>
        <c:crossAx val="114981120"/>
        <c:crosses val="autoZero"/>
        <c:auto val="1"/>
        <c:lblAlgn val="ctr"/>
        <c:lblOffset val="100"/>
        <c:noMultiLvlLbl val="0"/>
      </c:catAx>
      <c:valAx>
        <c:axId val="114981120"/>
        <c:scaling>
          <c:orientation val="minMax"/>
          <c:max val="4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,##0.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chemeClr val="tx2"/>
                </a:solidFill>
              </a:defRPr>
            </a:pPr>
            <a:endParaRPr lang="de-DE"/>
          </a:p>
        </c:txPr>
        <c:crossAx val="1149795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7855268282885225E-2"/>
          <c:y val="0.82582619369142318"/>
          <c:w val="0.44396953028162695"/>
          <c:h val="5.4723184121952012E-2"/>
        </c:manualLayout>
      </c:layout>
      <c:overlay val="0"/>
      <c:txPr>
        <a:bodyPr/>
        <a:lstStyle/>
        <a:p>
          <a:pPr>
            <a:defRPr sz="1100">
              <a:solidFill>
                <a:schemeClr val="tx2"/>
              </a:solidFill>
            </a:defRPr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0.06283</cdr:x>
      <cdr:y>0.01177</cdr:y>
    </cdr:from>
    <cdr:to>
      <cdr:x>0.20045</cdr:x>
      <cdr:y>0.06586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679436" y="52653"/>
          <a:ext cx="1488155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>
              <a:solidFill>
                <a:schemeClr val="tx2"/>
              </a:solidFill>
              <a:cs typeface="Arial" pitchFamily="34" charset="0"/>
            </a:rPr>
            <a:t>Millionen Abonnemente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Stammkundschaft.</a:t>
            </a:r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3140571841"/>
              </p:ext>
            </p:extLst>
          </p:nvPr>
        </p:nvGraphicFramePr>
        <p:xfrm>
          <a:off x="827254" y="1835228"/>
          <a:ext cx="10813884" cy="44734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1F31F2D2-504B-4B14-95D4-0B8BCA2C6299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400" b="0" i="0" u="none" strike="noStrike" kern="1200" cap="none" spc="30" normalizeH="0" baseline="0" noProof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Generalabonnemente und Halbtaxabonnemente des Direkten Verkehrs Schweiz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997E4419-A7A8-4264-97B0-3A44B6658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1795" y="5570949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17748555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2f5c8543-cf23-4718-a3b8-32b0a91d511a"/>
    <ds:schemaRef ds:uri="96e82a89-ba48-4728-b345-cf206dbec8f1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4E5ACB4-5A2A-4EE1-AE38-1AED63B7F4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30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Stammkundschaft.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Stammkundschaft.</dc:title>
  <dc:creator>Meyer Raphael (KOM-PGA-VSF)</dc:creator>
  <cp:lastModifiedBy>Weigel Stefan (PAR-EPS)</cp:lastModifiedBy>
  <cp:revision>24</cp:revision>
  <dcterms:created xsi:type="dcterms:W3CDTF">2020-09-30T11:00:09Z</dcterms:created>
  <dcterms:modified xsi:type="dcterms:W3CDTF">2026-03-03T13:51:08Z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