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589" userDrawn="1">
          <p15:clr>
            <a:srgbClr val="A4A3A4"/>
          </p15:clr>
        </p15:guide>
        <p15:guide id="8" pos="65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5E5E5"/>
    <a:srgbClr val="C60018"/>
    <a:srgbClr val="8D8D8D"/>
    <a:srgbClr val="BDBDBD"/>
    <a:srgbClr val="A20013"/>
    <a:srgbClr val="EB0000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589"/>
        <p:guide pos="65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35:07.564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35:07.564" v="5" actId="27918"/>
        <pc:sldMkLst>
          <pc:docMk/>
          <pc:sldMk cId="2844382326" sldId="41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11994653139294"/>
          <c:y val="9.0418972003334305E-2"/>
          <c:w val="0.80208017766789419"/>
          <c:h val="0.654677984583425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GA Travelcards (network season tickets)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0-275B-41A0-9650-8EC7C0D3A1CB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#\,##0.000</c:formatCode>
                <c:ptCount val="11"/>
                <c:pt idx="0">
                  <c:v>0.46013499999999996</c:v>
                </c:pt>
                <c:pt idx="1">
                  <c:v>0.47218299999999996</c:v>
                </c:pt>
                <c:pt idx="2">
                  <c:v>0.48016999999999999</c:v>
                </c:pt>
                <c:pt idx="3">
                  <c:v>0.490205</c:v>
                </c:pt>
                <c:pt idx="4">
                  <c:v>0.49952999999999997</c:v>
                </c:pt>
                <c:pt idx="5">
                  <c:v>0.43870999999999999</c:v>
                </c:pt>
                <c:pt idx="6">
                  <c:v>0.40637099999999998</c:v>
                </c:pt>
                <c:pt idx="7">
                  <c:v>0.43076799999999998</c:v>
                </c:pt>
                <c:pt idx="8">
                  <c:v>0.44716599999999995</c:v>
                </c:pt>
                <c:pt idx="9">
                  <c:v>0.42486499999999999</c:v>
                </c:pt>
                <c:pt idx="10">
                  <c:v>0.42278299999999996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19-4358-BCC4-FBFA45F1A298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Half Fare Travelcards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275B-41A0-9650-8EC7C0D3A1CB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#\,##0.000</c:formatCode>
                <c:ptCount val="11"/>
                <c:pt idx="0">
                  <c:v>2.3324039999999999</c:v>
                </c:pt>
                <c:pt idx="1">
                  <c:v>2.3949219999999998</c:v>
                </c:pt>
                <c:pt idx="2">
                  <c:v>2.5310319999999997</c:v>
                </c:pt>
                <c:pt idx="3">
                  <c:v>2.597655</c:v>
                </c:pt>
                <c:pt idx="4">
                  <c:v>2.7219449999999998</c:v>
                </c:pt>
                <c:pt idx="5">
                  <c:v>2.720812</c:v>
                </c:pt>
                <c:pt idx="6">
                  <c:v>2.828964</c:v>
                </c:pt>
                <c:pt idx="7">
                  <c:v>2.9686149999999998</c:v>
                </c:pt>
                <c:pt idx="8">
                  <c:v>3.1466789999999998</c:v>
                </c:pt>
                <c:pt idx="9">
                  <c:v>3.338282</c:v>
                </c:pt>
                <c:pt idx="10">
                  <c:v>3.452664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9-4358-BCC4-FBFA45F1A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14979584"/>
        <c:axId val="114981120"/>
      </c:barChart>
      <c:catAx>
        <c:axId val="11497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  <a:latin typeface="+mn-lt"/>
              </a:defRPr>
            </a:pPr>
            <a:endParaRPr lang="de-DE"/>
          </a:p>
        </c:txPr>
        <c:crossAx val="114981120"/>
        <c:crosses val="autoZero"/>
        <c:auto val="1"/>
        <c:lblAlgn val="ctr"/>
        <c:lblOffset val="100"/>
        <c:noMultiLvlLbl val="0"/>
      </c:catAx>
      <c:valAx>
        <c:axId val="114981120"/>
        <c:scaling>
          <c:orientation val="minMax"/>
          <c:max val="4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14979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191333659580588"/>
          <c:y val="0.82866513602222158"/>
          <c:w val="0.44749277872779103"/>
          <c:h val="5.472318412195201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0.06283</cdr:x>
      <cdr:y>0.01177</cdr:y>
    </cdr:from>
    <cdr:to>
      <cdr:x>0.18977</cdr:x>
      <cdr:y>0.06586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79436" y="52653"/>
          <a:ext cx="1372739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chemeClr val="tx2"/>
              </a:solidFill>
              <a:cs typeface="Arial" pitchFamily="34" charset="0"/>
            </a:rPr>
            <a:t>Millions</a:t>
          </a:r>
          <a:r>
            <a:rPr lang="de-CH" sz="1100" dirty="0">
              <a:solidFill>
                <a:schemeClr val="tx2"/>
              </a:solidFill>
              <a:cs typeface="Arial" pitchFamily="34" charset="0"/>
            </a:rPr>
            <a:t> </a:t>
          </a:r>
          <a:r>
            <a:rPr lang="de-CH" sz="1100" dirty="0" err="1">
              <a:solidFill>
                <a:schemeClr val="tx2"/>
              </a:solidFill>
              <a:cs typeface="Arial" pitchFamily="34" charset="0"/>
            </a:rPr>
            <a:t>of</a:t>
          </a:r>
          <a:r>
            <a:rPr lang="de-CH" sz="1100" dirty="0">
              <a:solidFill>
                <a:schemeClr val="tx2"/>
              </a:solidFill>
              <a:cs typeface="Arial" pitchFamily="34" charset="0"/>
            </a:rPr>
            <a:t> </a:t>
          </a:r>
          <a:r>
            <a:rPr lang="de-CH" sz="1100" dirty="0" err="1">
              <a:solidFill>
                <a:schemeClr val="tx2"/>
              </a:solidFill>
              <a:cs typeface="Arial" pitchFamily="34" charset="0"/>
            </a:rPr>
            <a:t>travelcards</a:t>
          </a:r>
          <a:endParaRPr lang="de-CH" sz="1100" dirty="0">
            <a:solidFill>
              <a:schemeClr val="tx2"/>
            </a:solidFill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235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customers.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040014636"/>
              </p:ext>
            </p:extLst>
          </p:nvPr>
        </p:nvGraphicFramePr>
        <p:xfrm>
          <a:off x="827254" y="1835228"/>
          <a:ext cx="10813884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F31F2D2-504B-4B14-95D4-0B8BCA2C629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National Direct Service GA Travelcards and Half Fare Travelcards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97E4419-A7A8-4264-97B0-3A44B6658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3383" y="5574713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8443823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purl.org/dc/terms/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96e82a89-ba48-4728-b345-cf206dbec8f1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6F8FCC9-9882-420A-A390-AB79DA5969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34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Regular customers.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customers.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