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7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5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58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35:57.599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35:57.599" v="5" actId="27918"/>
        <pc:sldMkLst>
          <pc:docMk/>
          <pc:sldMk cId="1913231849" sldId="41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1994653139294"/>
          <c:y val="9.0418972003334305E-2"/>
          <c:w val="0.80208017766789419"/>
          <c:h val="0.654677984583425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Abbonamenti generali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0-DDD0-44D6-BBBB-D6DA19CCC74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#\,##0.000</c:formatCode>
                <c:ptCount val="11"/>
                <c:pt idx="0">
                  <c:v>0.46013499999999996</c:v>
                </c:pt>
                <c:pt idx="1">
                  <c:v>0.47218299999999996</c:v>
                </c:pt>
                <c:pt idx="2">
                  <c:v>0.48016999999999999</c:v>
                </c:pt>
                <c:pt idx="3">
                  <c:v>0.490205</c:v>
                </c:pt>
                <c:pt idx="4">
                  <c:v>0.49952999999999997</c:v>
                </c:pt>
                <c:pt idx="5">
                  <c:v>0.43870999999999999</c:v>
                </c:pt>
                <c:pt idx="6">
                  <c:v>0.40637099999999998</c:v>
                </c:pt>
                <c:pt idx="7">
                  <c:v>0.43076799999999998</c:v>
                </c:pt>
                <c:pt idx="8">
                  <c:v>0.44716599999999995</c:v>
                </c:pt>
                <c:pt idx="9">
                  <c:v>0.42486499999999999</c:v>
                </c:pt>
                <c:pt idx="10">
                  <c:v>0.42278299999999996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19-4358-BCC4-FBFA45F1A298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Abbonamenti metà-prezzo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DDD0-44D6-BBBB-D6DA19CCC74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#\,##0.000</c:formatCode>
                <c:ptCount val="11"/>
                <c:pt idx="0">
                  <c:v>2.3324039999999999</c:v>
                </c:pt>
                <c:pt idx="1">
                  <c:v>2.3949219999999998</c:v>
                </c:pt>
                <c:pt idx="2">
                  <c:v>2.5310319999999997</c:v>
                </c:pt>
                <c:pt idx="3">
                  <c:v>2.597655</c:v>
                </c:pt>
                <c:pt idx="4">
                  <c:v>2.7219449999999998</c:v>
                </c:pt>
                <c:pt idx="5">
                  <c:v>2.720812</c:v>
                </c:pt>
                <c:pt idx="6">
                  <c:v>2.828964</c:v>
                </c:pt>
                <c:pt idx="7">
                  <c:v>2.9686149999999998</c:v>
                </c:pt>
                <c:pt idx="8">
                  <c:v>3.1466789999999998</c:v>
                </c:pt>
                <c:pt idx="9">
                  <c:v>3.338282</c:v>
                </c:pt>
                <c:pt idx="10">
                  <c:v>3.452664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9-4358-BCC4-FBFA45F1A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14979584"/>
        <c:axId val="114981120"/>
      </c:barChart>
      <c:catAx>
        <c:axId val="11497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  <a:latin typeface="+mn-lt"/>
              </a:defRPr>
            </a:pPr>
            <a:endParaRPr lang="de-DE"/>
          </a:p>
        </c:txPr>
        <c:crossAx val="114981120"/>
        <c:crosses val="autoZero"/>
        <c:auto val="1"/>
        <c:lblAlgn val="ctr"/>
        <c:lblOffset val="100"/>
        <c:noMultiLvlLbl val="0"/>
      </c:catAx>
      <c:valAx>
        <c:axId val="114981120"/>
        <c:scaling>
          <c:orientation val="minMax"/>
          <c:max val="4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14979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0773845918820655E-2"/>
          <c:y val="0.82582619369142318"/>
          <c:w val="0.44514394643034827"/>
          <c:h val="5.472318412195201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0.06283</cdr:x>
      <cdr:y>0.01177</cdr:y>
    </cdr:from>
    <cdr:to>
      <cdr:x>0.18088</cdr:x>
      <cdr:y>0.06586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79436" y="52653"/>
          <a:ext cx="1276559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chemeClr val="tx2"/>
              </a:solidFill>
              <a:cs typeface="Arial" pitchFamily="34" charset="0"/>
            </a:rPr>
            <a:t>Mio</a:t>
          </a:r>
          <a:r>
            <a:rPr lang="de-CH" sz="1100" dirty="0">
              <a:solidFill>
                <a:schemeClr val="tx2"/>
              </a:solidFill>
              <a:cs typeface="Arial" pitchFamily="34" charset="0"/>
            </a:rPr>
            <a:t> di abbonamenti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76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Clientela fissa.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139778484"/>
              </p:ext>
            </p:extLst>
          </p:nvPr>
        </p:nvGraphicFramePr>
        <p:xfrm>
          <a:off x="827254" y="1835228"/>
          <a:ext cx="10813884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F31F2D2-504B-4B14-95D4-0B8BCA2C629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Abbonamenti generali e metà-prezzo del Servizio diretto svizzero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97E4419-A7A8-4264-97B0-3A44B6658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4832" y="5577691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</a:t>
            </a:r>
            <a:r>
              <a:rPr lang="de-CH" sz="1100" kern="0" spc="0" dirty="0" err="1">
                <a:latin typeface="SBB Light"/>
              </a:rPr>
              <a:t>sbb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.ch</a:t>
            </a:r>
          </a:p>
        </p:txBody>
      </p:sp>
    </p:spTree>
    <p:extLst>
      <p:ext uri="{BB962C8B-B14F-4D97-AF65-F5344CB8AC3E}">
        <p14:creationId xmlns:p14="http://schemas.microsoft.com/office/powerpoint/2010/main" val="19132318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E11637-77C4-495E-B900-ABA14D4FC7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2f5c8543-cf23-4718-a3b8-32b0a91d511a"/>
    <ds:schemaRef ds:uri="96e82a89-ba48-4728-b345-cf206dbec8f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33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Clientela fissa.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Clientela fissa.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