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6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EB0000"/>
    <a:srgbClr val="F6F6F6"/>
    <a:srgbClr val="E5E5E5"/>
    <a:srgbClr val="C60018"/>
    <a:srgbClr val="8D8D8D"/>
    <a:srgbClr val="BDBDBD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48:27.825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9:48:27.825" v="5" actId="27918"/>
        <pc:sldMkLst>
          <pc:docMk/>
          <pc:sldMk cId="2868978950" sldId="4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20194547626540688"/>
          <c:w val="0.79430876353508262"/>
          <c:h val="0.54899326530717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Staffed by SBB employees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dPt>
            <c:idx val="9"/>
            <c:invertIfNegative val="0"/>
            <c:bubble3D val="0"/>
            <c:spPr>
              <a:solidFill>
                <a:schemeClr val="tx2"/>
              </a:solidFill>
            </c:spPr>
            <c:extLst>
              <c:ext xmlns:c16="http://schemas.microsoft.com/office/drawing/2014/chart" uri="{C3380CC4-5D6E-409C-BE32-E72D297353CC}">
                <c16:uniqueId val="{00000002-74A4-4E7D-80F1-07B7494D0AF4}"/>
              </c:ext>
            </c:extLst>
          </c:dPt>
          <c:dPt>
            <c:idx val="10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7-E537-4942-A851-DE6CE4B13D6F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</c:formatCode>
                <c:ptCount val="11"/>
                <c:pt idx="0">
                  <c:v>176</c:v>
                </c:pt>
                <c:pt idx="1">
                  <c:v>170</c:v>
                </c:pt>
                <c:pt idx="2">
                  <c:v>166</c:v>
                </c:pt>
                <c:pt idx="3">
                  <c:v>156</c:v>
                </c:pt>
                <c:pt idx="4">
                  <c:v>145</c:v>
                </c:pt>
                <c:pt idx="5">
                  <c:v>144</c:v>
                </c:pt>
                <c:pt idx="6">
                  <c:v>143</c:v>
                </c:pt>
                <c:pt idx="7">
                  <c:v>130</c:v>
                </c:pt>
                <c:pt idx="8">
                  <c:v>121</c:v>
                </c:pt>
                <c:pt idx="9">
                  <c:v>121</c:v>
                </c:pt>
                <c:pt idx="10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With self-service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4A4-4E7D-80F1-07B7494D0AF4}"/>
              </c:ext>
            </c:extLst>
          </c:dPt>
          <c:dPt>
            <c:idx val="10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6-E537-4942-A851-DE6CE4B13D6F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#,##0</c:formatCode>
                <c:ptCount val="11"/>
                <c:pt idx="0">
                  <c:v>491</c:v>
                </c:pt>
                <c:pt idx="1">
                  <c:v>501</c:v>
                </c:pt>
                <c:pt idx="2">
                  <c:v>505</c:v>
                </c:pt>
                <c:pt idx="3">
                  <c:v>515</c:v>
                </c:pt>
                <c:pt idx="4">
                  <c:v>530</c:v>
                </c:pt>
                <c:pt idx="5">
                  <c:v>548</c:v>
                </c:pt>
                <c:pt idx="6">
                  <c:v>576</c:v>
                </c:pt>
                <c:pt idx="7">
                  <c:v>588</c:v>
                </c:pt>
                <c:pt idx="8">
                  <c:v>595</c:v>
                </c:pt>
                <c:pt idx="9">
                  <c:v>590</c:v>
                </c:pt>
                <c:pt idx="10">
                  <c:v>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1"/>
          <c:order val="2"/>
          <c:tx>
            <c:strRef>
              <c:f>data!$D$8</c:f>
              <c:strCache>
                <c:ptCount val="1"/>
                <c:pt idx="0">
                  <c:v>Staffed by agencies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</c:formatCode>
                <c:ptCount val="11"/>
                <c:pt idx="0">
                  <c:v>53</c:v>
                </c:pt>
                <c:pt idx="1">
                  <c:v>50</c:v>
                </c:pt>
                <c:pt idx="2">
                  <c:v>49</c:v>
                </c:pt>
                <c:pt idx="3">
                  <c:v>48</c:v>
                </c:pt>
                <c:pt idx="4">
                  <c:v>46</c:v>
                </c:pt>
                <c:pt idx="5">
                  <c:v>27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80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200"/>
      </c:valAx>
    </c:plotArea>
    <c:legend>
      <c:legendPos val="b"/>
      <c:layout>
        <c:manualLayout>
          <c:xMode val="edge"/>
          <c:yMode val="edge"/>
          <c:x val="8.5015491257104281E-2"/>
          <c:y val="0.81846637485729923"/>
          <c:w val="0.65752549246951542"/>
          <c:h val="4.527978894363850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0.09501</cdr:x>
      <cdr:y>0.12016</cdr:y>
    </cdr:from>
    <cdr:to>
      <cdr:x>0.16678</cdr:x>
      <cdr:y>0.16629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51404" y="630374"/>
          <a:ext cx="79422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chemeClr val="tx2"/>
              </a:solidFill>
            </a:rPr>
            <a:t>Number</a:t>
          </a:r>
          <a:endParaRPr lang="de-CH" sz="1100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340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884297535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en-IE"/>
              <a:t>SBB points of sale.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157556" y="6056899"/>
            <a:ext cx="6453044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The number of points of sale within SBB cannot be considered in relation to the number of SBB train stations: sales points at stations whose infrastructure belongs to SBB may also be operated by transport companies other than SBB; in addition, SBB has points of sale that are not located in train stations (e.g. Genève Balexert) or that are not located in SBB stations (e.g. Konstanz).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2745" y="558999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8689789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DF54E3-6ABD-4314-91D8-1D3F3921B2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104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SBB points of sale.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SBB points of sale.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