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8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6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13"/>
    <a:srgbClr val="EB0000"/>
    <a:srgbClr val="F6F6F6"/>
    <a:srgbClr val="E5E5E5"/>
    <a:srgbClr val="C60018"/>
    <a:srgbClr val="8D8D8D"/>
    <a:srgbClr val="BDBDBD"/>
    <a:srgbClr val="44444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6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9:49:12.870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9:49:12.870" v="5" actId="27918"/>
        <pc:sldMkLst>
          <pc:docMk/>
          <pc:sldMk cId="407174717" sldId="41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0915228494009"/>
          <c:y val="0.20194547626540688"/>
          <c:w val="0.79430876353508262"/>
          <c:h val="0.548993265307172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serviti da personale FFS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8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3-02CE-4424-97B3-FF7CF177A4A0}"/>
              </c:ext>
            </c:extLst>
          </c:dPt>
          <c:dPt>
            <c:idx val="10"/>
            <c:invertIfNegative val="0"/>
            <c:bubble3D val="0"/>
            <c:spPr>
              <a:solidFill>
                <a:srgbClr val="A20013"/>
              </a:solidFill>
            </c:spPr>
            <c:extLst>
              <c:ext xmlns:c16="http://schemas.microsoft.com/office/drawing/2014/chart" uri="{C3380CC4-5D6E-409C-BE32-E72D297353CC}">
                <c16:uniqueId val="{00000007-5785-4567-B9B7-AB85A6214C08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</c:formatCode>
                <c:ptCount val="11"/>
                <c:pt idx="0">
                  <c:v>176</c:v>
                </c:pt>
                <c:pt idx="1">
                  <c:v>170</c:v>
                </c:pt>
                <c:pt idx="2">
                  <c:v>166</c:v>
                </c:pt>
                <c:pt idx="3">
                  <c:v>156</c:v>
                </c:pt>
                <c:pt idx="4">
                  <c:v>145</c:v>
                </c:pt>
                <c:pt idx="5">
                  <c:v>144</c:v>
                </c:pt>
                <c:pt idx="6">
                  <c:v>143</c:v>
                </c:pt>
                <c:pt idx="7">
                  <c:v>130</c:v>
                </c:pt>
                <c:pt idx="8">
                  <c:v>121</c:v>
                </c:pt>
                <c:pt idx="9">
                  <c:v>121</c:v>
                </c:pt>
                <c:pt idx="10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2"/>
          <c:order val="1"/>
          <c:tx>
            <c:strRef>
              <c:f>data!$E$8</c:f>
              <c:strCache>
                <c:ptCount val="1"/>
                <c:pt idx="0">
                  <c:v>in self-service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2CE-4424-97B3-FF7CF177A4A0}"/>
              </c:ext>
            </c:extLst>
          </c:dPt>
          <c:dPt>
            <c:idx val="10"/>
            <c:invertIfNegative val="0"/>
            <c:bubble3D val="0"/>
            <c:spPr>
              <a:solidFill>
                <a:srgbClr val="EB0000"/>
              </a:solidFill>
            </c:spPr>
            <c:extLst>
              <c:ext xmlns:c16="http://schemas.microsoft.com/office/drawing/2014/chart" uri="{C3380CC4-5D6E-409C-BE32-E72D297353CC}">
                <c16:uniqueId val="{00000006-5785-4567-B9B7-AB85A6214C08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#,##0</c:formatCode>
                <c:ptCount val="11"/>
                <c:pt idx="0">
                  <c:v>491</c:v>
                </c:pt>
                <c:pt idx="1">
                  <c:v>501</c:v>
                </c:pt>
                <c:pt idx="2">
                  <c:v>505</c:v>
                </c:pt>
                <c:pt idx="3">
                  <c:v>515</c:v>
                </c:pt>
                <c:pt idx="4">
                  <c:v>530</c:v>
                </c:pt>
                <c:pt idx="5">
                  <c:v>548</c:v>
                </c:pt>
                <c:pt idx="6">
                  <c:v>576</c:v>
                </c:pt>
                <c:pt idx="7">
                  <c:v>588</c:v>
                </c:pt>
                <c:pt idx="8">
                  <c:v>595</c:v>
                </c:pt>
                <c:pt idx="9">
                  <c:v>590</c:v>
                </c:pt>
                <c:pt idx="10">
                  <c:v>596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1"/>
          <c:order val="2"/>
          <c:tx>
            <c:strRef>
              <c:f>data!$D$8</c:f>
              <c:strCache>
                <c:ptCount val="1"/>
                <c:pt idx="0">
                  <c:v>serviti da agenzie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</c:formatCode>
                <c:ptCount val="11"/>
                <c:pt idx="0">
                  <c:v>53</c:v>
                </c:pt>
                <c:pt idx="1">
                  <c:v>50</c:v>
                </c:pt>
                <c:pt idx="2">
                  <c:v>49</c:v>
                </c:pt>
                <c:pt idx="3">
                  <c:v>48</c:v>
                </c:pt>
                <c:pt idx="4">
                  <c:v>46</c:v>
                </c:pt>
                <c:pt idx="5">
                  <c:v>27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2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80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1216"/>
        <c:crosses val="autoZero"/>
        <c:crossBetween val="between"/>
        <c:majorUnit val="200"/>
      </c:valAx>
    </c:plotArea>
    <c:legend>
      <c:legendPos val="b"/>
      <c:layout>
        <c:manualLayout>
          <c:xMode val="edge"/>
          <c:yMode val="edge"/>
          <c:x val="7.3539147255229018E-2"/>
          <c:y val="0.81846637485729923"/>
          <c:w val="0.65752549246951542"/>
          <c:h val="4.5279788943638502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0.09501</cdr:x>
      <cdr:y>0.12016</cdr:y>
    </cdr:from>
    <cdr:to>
      <cdr:x>0.16678</cdr:x>
      <cdr:y>0.16629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051404" y="630374"/>
          <a:ext cx="794224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CH" sz="1100" noProof="0" dirty="0">
              <a:solidFill>
                <a:schemeClr val="tx2"/>
              </a:solidFill>
            </a:rPr>
            <a:t>Quantità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5935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246296911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de-CH" dirty="0"/>
              <a:t>Punti vendita FFS.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495507-A500-4876-A7D7-039B7559AD0C}"/>
              </a:ext>
            </a:extLst>
          </p:cNvPr>
          <p:cNvSpPr txBox="1"/>
          <p:nvPr/>
        </p:nvSpPr>
        <p:spPr>
          <a:xfrm>
            <a:off x="2144853" y="6048375"/>
            <a:ext cx="6146660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Non è possibile fare un raffronto tra il numero di punti vendita FFS e il numero di stazioni FFS: i punti vendita nelle stazioni di proprietà delle FFS possono essere gestiti anche da altre imprese di trasporto; inoltre esistono punti vendita FFS che non si trovano in una stazione (ad es. </a:t>
            </a: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Ginevra </a:t>
            </a:r>
            <a:r>
              <a:rPr kumimoji="0" lang="it-IT" sz="9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Balexert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) o si trovano in una stazione che non appartiene alle FFS (ad es. Costanza).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97345" y="5596528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.</a:t>
            </a:r>
            <a:r>
              <a:rPr lang="de-CH" sz="1100" kern="0" spc="0" dirty="0" err="1">
                <a:latin typeface="SBB Light"/>
              </a:rPr>
              <a:t>sbb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.ch</a:t>
            </a:r>
          </a:p>
        </p:txBody>
      </p:sp>
    </p:spTree>
    <p:extLst>
      <p:ext uri="{BB962C8B-B14F-4D97-AF65-F5344CB8AC3E}">
        <p14:creationId xmlns:p14="http://schemas.microsoft.com/office/powerpoint/2010/main" val="4071747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A327359F-54FB-44EE-B609-FC0B8CC932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99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Punti vendita FFS.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Punti vendita FFS.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