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5A5A5A"/>
    <a:srgbClr val="767676"/>
    <a:srgbClr val="B7B7B7"/>
    <a:srgbClr val="DCDCDC"/>
    <a:srgbClr val="8D8D8D"/>
    <a:srgbClr val="C60018"/>
    <a:srgbClr val="E5E5E5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66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9:50:07.113" v="34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9:50:07.113" v="34" actId="27918"/>
        <pc:sldMkLst>
          <pc:docMk/>
          <pc:sldMk cId="3865012081" sldId="415"/>
        </pc:sldMkLst>
        <pc:spChg chg="mod">
          <ac:chgData name="Weigel Stefan (PAR-EPS)" userId="fd3b2067-2981-4ad8-bf3a-d2e1004e4fa8" providerId="ADAL" clId="{A4CFA2F4-FF8D-446B-B271-6DF568DBEADA}" dt="2026-01-14T09:16:02.801" v="28" actId="1038"/>
          <ac:spMkLst>
            <pc:docMk/>
            <pc:sldMk cId="3865012081" sldId="415"/>
            <ac:spMk id="11" creationId="{45495507-A500-4876-A7D7-039B7559AD0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0915228494009"/>
          <c:y val="0.11479533727694702"/>
          <c:w val="0.79430876353508262"/>
          <c:h val="0.63614340429563254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data!$C$8</c:f>
              <c:strCache>
                <c:ptCount val="1"/>
                <c:pt idx="0">
                  <c:v>EasyRide</c:v>
                </c:pt>
              </c:strCache>
            </c:strRef>
          </c:tx>
          <c:spPr>
            <a:solidFill>
              <a:schemeClr val="accent4">
                <a:lumMod val="90000"/>
              </a:schemeClr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4.7301999999999997E-2</c:v>
                </c:pt>
                <c:pt idx="4">
                  <c:v>0.80418599999999996</c:v>
                </c:pt>
                <c:pt idx="5">
                  <c:v>3.9528020000000001</c:v>
                </c:pt>
                <c:pt idx="6">
                  <c:v>9.4050329999999995</c:v>
                </c:pt>
                <c:pt idx="7">
                  <c:v>17.491479000000002</c:v>
                </c:pt>
                <c:pt idx="8">
                  <c:v>23.327812000000002</c:v>
                </c:pt>
                <c:pt idx="9">
                  <c:v>31.141587000000001</c:v>
                </c:pt>
                <c:pt idx="10">
                  <c:v>39.209615999999997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0"/>
          <c:order val="1"/>
          <c:tx>
            <c:strRef>
              <c:f>data!$D$8</c:f>
              <c:strCache>
                <c:ptCount val="1"/>
                <c:pt idx="0">
                  <c:v>SBB.ch and SBB Mobile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0</c:formatCode>
                <c:ptCount val="11"/>
                <c:pt idx="0">
                  <c:v>17.974157000000002</c:v>
                </c:pt>
                <c:pt idx="1">
                  <c:v>24.389900000000001</c:v>
                </c:pt>
                <c:pt idx="2">
                  <c:v>32.353721</c:v>
                </c:pt>
                <c:pt idx="3">
                  <c:v>44.220541999999995</c:v>
                </c:pt>
                <c:pt idx="4">
                  <c:v>64.436859999999996</c:v>
                </c:pt>
                <c:pt idx="5">
                  <c:v>51.198005000000002</c:v>
                </c:pt>
                <c:pt idx="6">
                  <c:v>73.108429000000001</c:v>
                </c:pt>
                <c:pt idx="7">
                  <c:v>104.073866</c:v>
                </c:pt>
                <c:pt idx="8">
                  <c:v>126.675342</c:v>
                </c:pt>
                <c:pt idx="9">
                  <c:v>143.51680399999998</c:v>
                </c:pt>
                <c:pt idx="10">
                  <c:v>159.42348299999998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2"/>
          <c:tx>
            <c:strRef>
              <c:f>data!$E$8</c:f>
              <c:strCache>
                <c:ptCount val="1"/>
                <c:pt idx="0">
                  <c:v>Ticket machines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0</c:formatCode>
                <c:ptCount val="11"/>
                <c:pt idx="0">
                  <c:v>47.893855000000002</c:v>
                </c:pt>
                <c:pt idx="1">
                  <c:v>49.305990000000001</c:v>
                </c:pt>
                <c:pt idx="2">
                  <c:v>48.396062999999998</c:v>
                </c:pt>
                <c:pt idx="3">
                  <c:v>46.495206000000003</c:v>
                </c:pt>
                <c:pt idx="4">
                  <c:v>42.206930999999997</c:v>
                </c:pt>
                <c:pt idx="5">
                  <c:v>24.688984000000001</c:v>
                </c:pt>
                <c:pt idx="6">
                  <c:v>24.878795</c:v>
                </c:pt>
                <c:pt idx="7">
                  <c:v>28.877310000000001</c:v>
                </c:pt>
                <c:pt idx="8">
                  <c:v>27.097303</c:v>
                </c:pt>
                <c:pt idx="9">
                  <c:v>24.156610000000001</c:v>
                </c:pt>
                <c:pt idx="10">
                  <c:v>22.094785999999999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4"/>
          <c:order val="3"/>
          <c:tx>
            <c:strRef>
              <c:f>data!$F$8</c:f>
              <c:strCache>
                <c:ptCount val="1"/>
                <c:pt idx="0">
                  <c:v>Travel centres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0</c:formatCode>
                <c:ptCount val="11"/>
                <c:pt idx="0">
                  <c:v>19.757598999999999</c:v>
                </c:pt>
                <c:pt idx="1">
                  <c:v>15.980143999999999</c:v>
                </c:pt>
                <c:pt idx="2">
                  <c:v>14.588436</c:v>
                </c:pt>
                <c:pt idx="3">
                  <c:v>12.655569</c:v>
                </c:pt>
                <c:pt idx="4">
                  <c:v>11.47528</c:v>
                </c:pt>
                <c:pt idx="5">
                  <c:v>5.9818119999999997</c:v>
                </c:pt>
                <c:pt idx="6">
                  <c:v>6.406377</c:v>
                </c:pt>
                <c:pt idx="7">
                  <c:v>8.9507290000000008</c:v>
                </c:pt>
                <c:pt idx="8">
                  <c:v>9.2324219999999997</c:v>
                </c:pt>
                <c:pt idx="9">
                  <c:v>8.7664209999999994</c:v>
                </c:pt>
                <c:pt idx="10">
                  <c:v>8.1536480000000005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90-400D-B174-6A57E646E29D}"/>
            </c:ext>
          </c:extLst>
        </c:ser>
        <c:ser>
          <c:idx val="3"/>
          <c:order val="4"/>
          <c:tx>
            <c:strRef>
              <c:f>data!$G$8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0</c:formatCode>
                <c:ptCount val="11"/>
                <c:pt idx="0">
                  <c:v>1.9853100000000019</c:v>
                </c:pt>
                <c:pt idx="1">
                  <c:v>2.7727089999999954</c:v>
                </c:pt>
                <c:pt idx="2">
                  <c:v>3.5255739999999989</c:v>
                </c:pt>
                <c:pt idx="3">
                  <c:v>3.9583979999999954</c:v>
                </c:pt>
                <c:pt idx="4">
                  <c:v>4.7055430000000058</c:v>
                </c:pt>
                <c:pt idx="5">
                  <c:v>3.9473689999999948</c:v>
                </c:pt>
                <c:pt idx="6">
                  <c:v>4.2629159999999899</c:v>
                </c:pt>
                <c:pt idx="7">
                  <c:v>5.5397880000000299</c:v>
                </c:pt>
                <c:pt idx="8">
                  <c:v>6.5444120000000225</c:v>
                </c:pt>
                <c:pt idx="9">
                  <c:v>7.7272439999999847</c:v>
                </c:pt>
                <c:pt idx="10">
                  <c:v>8.2664560000000051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8F-4D85-A5AC-7762F62740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  <c:extLst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2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1216"/>
        <c:crosses val="autoZero"/>
        <c:crossBetween val="between"/>
        <c:majorUnit val="50"/>
      </c:valAx>
    </c:plotArea>
    <c:legend>
      <c:legendPos val="b"/>
      <c:layout>
        <c:manualLayout>
          <c:xMode val="edge"/>
          <c:yMode val="edge"/>
          <c:x val="0.11944452326273002"/>
          <c:y val="0.81846637485729923"/>
          <c:w val="0.60351797837061583"/>
          <c:h val="9.4409791314303007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0.09501</cdr:x>
      <cdr:y>0.0331</cdr:y>
    </cdr:from>
    <cdr:to>
      <cdr:x>0.16678</cdr:x>
      <cdr:y>0.07923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051404" y="173623"/>
          <a:ext cx="794224" cy="2420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DE" sz="1100" dirty="0">
              <a:solidFill>
                <a:schemeClr val="tx2"/>
              </a:solidFill>
            </a:rPr>
            <a:t>Tickets m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62343976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en-US" dirty="0"/>
              <a:t>Ticket sales by sales channel.</a:t>
            </a:r>
            <a:endParaRPr lang="de-CH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495507-A500-4876-A7D7-039B7559AD0C}"/>
              </a:ext>
            </a:extLst>
          </p:cNvPr>
          <p:cNvSpPr txBox="1"/>
          <p:nvPr/>
        </p:nvSpPr>
        <p:spPr>
          <a:xfrm>
            <a:off x="2075402" y="6011247"/>
            <a:ext cx="8016328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Other: automatic travelcard renewal, partner sales and SBB Contact Center.</a:t>
            </a:r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SBB Light"/>
              <a:ea typeface="+mn-ea"/>
              <a:cs typeface="Arial" pitchFamily="34" charset="0"/>
            </a:endParaRP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52907" y="570945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8650120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468E5660-4BD5-4B44-A52E-C1C6FDDF5A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40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Ticket sales by sales channel.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Ticket sales by sales channel.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