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5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6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444444"/>
    <a:srgbClr val="5A5A5A"/>
    <a:srgbClr val="767676"/>
    <a:srgbClr val="B7B7B7"/>
    <a:srgbClr val="DCDCDC"/>
    <a:srgbClr val="8D8D8D"/>
    <a:srgbClr val="C60018"/>
    <a:srgbClr val="E5E5E5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6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9:50:30.098" v="18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9:50:30.098" v="18" actId="27918"/>
        <pc:sldMkLst>
          <pc:docMk/>
          <pc:sldMk cId="3865012081" sldId="415"/>
        </pc:sldMkLst>
        <pc:spChg chg="mod">
          <ac:chgData name="Weigel Stefan (PAR-EPS)" userId="fd3b2067-2981-4ad8-bf3a-d2e1004e4fa8" providerId="ADAL" clId="{A4CFA2F4-FF8D-446B-B271-6DF568DBEADA}" dt="2026-01-14T09:16:36.695" v="12" actId="1037"/>
          <ac:spMkLst>
            <pc:docMk/>
            <pc:sldMk cId="3865012081" sldId="415"/>
            <ac:spMk id="11" creationId="{45495507-A500-4876-A7D7-039B7559AD0C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0915228494009"/>
          <c:y val="0.15352873238292916"/>
          <c:w val="0.79430876353508262"/>
          <c:h val="0.59741000918965048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data!$C$8</c:f>
              <c:strCache>
                <c:ptCount val="1"/>
                <c:pt idx="0">
                  <c:v>EasyRide</c:v>
                </c:pt>
              </c:strCache>
            </c:strRef>
          </c:tx>
          <c:spPr>
            <a:solidFill>
              <a:schemeClr val="accent4">
                <a:lumMod val="90000"/>
              </a:schemeClr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0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4.7301999999999997E-2</c:v>
                </c:pt>
                <c:pt idx="4">
                  <c:v>0.80418599999999996</c:v>
                </c:pt>
                <c:pt idx="5">
                  <c:v>3.9528020000000001</c:v>
                </c:pt>
                <c:pt idx="6">
                  <c:v>9.4050329999999995</c:v>
                </c:pt>
                <c:pt idx="7">
                  <c:v>17.491479000000002</c:v>
                </c:pt>
                <c:pt idx="8">
                  <c:v>23.327812000000002</c:v>
                </c:pt>
                <c:pt idx="9">
                  <c:v>31.141587000000001</c:v>
                </c:pt>
                <c:pt idx="10">
                  <c:v>39.209615999999997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0"/>
          <c:order val="1"/>
          <c:tx>
            <c:strRef>
              <c:f>data!$D$8</c:f>
              <c:strCache>
                <c:ptCount val="1"/>
                <c:pt idx="0">
                  <c:v>CFF.ch et Mobile CFF</c:v>
                </c:pt>
              </c:strCache>
            </c:strRef>
          </c:tx>
          <c:spPr>
            <a:solidFill>
              <a:srgbClr val="B7B7B7"/>
            </a:solidFill>
          </c:spPr>
          <c:invertIfNegative val="0"/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853-422A-9B9D-A6EAA6FFB23D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0</c:formatCode>
                <c:ptCount val="11"/>
                <c:pt idx="0">
                  <c:v>17.974157000000002</c:v>
                </c:pt>
                <c:pt idx="1">
                  <c:v>24.389900000000001</c:v>
                </c:pt>
                <c:pt idx="2">
                  <c:v>32.353721</c:v>
                </c:pt>
                <c:pt idx="3">
                  <c:v>44.220541999999995</c:v>
                </c:pt>
                <c:pt idx="4">
                  <c:v>64.436859999999996</c:v>
                </c:pt>
                <c:pt idx="5">
                  <c:v>51.198005000000002</c:v>
                </c:pt>
                <c:pt idx="6">
                  <c:v>73.108429000000001</c:v>
                </c:pt>
                <c:pt idx="7">
                  <c:v>104.073866</c:v>
                </c:pt>
                <c:pt idx="8">
                  <c:v>126.675342</c:v>
                </c:pt>
                <c:pt idx="9">
                  <c:v>143.51680399999998</c:v>
                </c:pt>
                <c:pt idx="10">
                  <c:v>159.42348299999998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53-422A-9B9D-A6EAA6FFB23D}"/>
            </c:ext>
          </c:extLst>
        </c:ser>
        <c:ser>
          <c:idx val="1"/>
          <c:order val="2"/>
          <c:tx>
            <c:strRef>
              <c:f>data!$E$8</c:f>
              <c:strCache>
                <c:ptCount val="1"/>
                <c:pt idx="0">
                  <c:v>Distributeurs</c:v>
                </c:pt>
              </c:strCache>
            </c:strRef>
          </c:tx>
          <c:spPr>
            <a:solidFill>
              <a:srgbClr val="767676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0</c:formatCode>
                <c:ptCount val="11"/>
                <c:pt idx="0">
                  <c:v>47.893855000000002</c:v>
                </c:pt>
                <c:pt idx="1">
                  <c:v>49.305990000000001</c:v>
                </c:pt>
                <c:pt idx="2">
                  <c:v>48.396062999999998</c:v>
                </c:pt>
                <c:pt idx="3">
                  <c:v>46.495206000000003</c:v>
                </c:pt>
                <c:pt idx="4">
                  <c:v>42.206930999999997</c:v>
                </c:pt>
                <c:pt idx="5">
                  <c:v>24.688984000000001</c:v>
                </c:pt>
                <c:pt idx="6">
                  <c:v>24.878795</c:v>
                </c:pt>
                <c:pt idx="7">
                  <c:v>28.877310000000001</c:v>
                </c:pt>
                <c:pt idx="8">
                  <c:v>27.097303</c:v>
                </c:pt>
                <c:pt idx="9">
                  <c:v>24.156610000000001</c:v>
                </c:pt>
                <c:pt idx="10">
                  <c:v>22.094785999999999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ser>
          <c:idx val="4"/>
          <c:order val="3"/>
          <c:tx>
            <c:strRef>
              <c:f>data!$F$8</c:f>
              <c:strCache>
                <c:ptCount val="1"/>
                <c:pt idx="0">
                  <c:v>Centres voyageurs</c:v>
                </c:pt>
              </c:strCache>
            </c:strRef>
          </c:tx>
          <c:spPr>
            <a:solidFill>
              <a:srgbClr val="5A5A5A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data!$F$9:$F$19</c:f>
              <c:numCache>
                <c:formatCode>0</c:formatCode>
                <c:ptCount val="11"/>
                <c:pt idx="0">
                  <c:v>19.757598999999999</c:v>
                </c:pt>
                <c:pt idx="1">
                  <c:v>15.980143999999999</c:v>
                </c:pt>
                <c:pt idx="2">
                  <c:v>14.588436</c:v>
                </c:pt>
                <c:pt idx="3">
                  <c:v>12.655569</c:v>
                </c:pt>
                <c:pt idx="4">
                  <c:v>11.47528</c:v>
                </c:pt>
                <c:pt idx="5">
                  <c:v>5.9818119999999997</c:v>
                </c:pt>
                <c:pt idx="6">
                  <c:v>6.406377</c:v>
                </c:pt>
                <c:pt idx="7">
                  <c:v>8.9507290000000008</c:v>
                </c:pt>
                <c:pt idx="8">
                  <c:v>9.2324219999999997</c:v>
                </c:pt>
                <c:pt idx="9">
                  <c:v>8.7664209999999994</c:v>
                </c:pt>
                <c:pt idx="10">
                  <c:v>8.1536480000000005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90-400D-B174-6A57E646E29D}"/>
            </c:ext>
          </c:extLst>
        </c:ser>
        <c:ser>
          <c:idx val="3"/>
          <c:order val="4"/>
          <c:tx>
            <c:strRef>
              <c:f>data!$G$8</c:f>
              <c:strCache>
                <c:ptCount val="1"/>
                <c:pt idx="0">
                  <c:v>Autres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data!$G$9:$G$19</c:f>
              <c:numCache>
                <c:formatCode>0</c:formatCode>
                <c:ptCount val="11"/>
                <c:pt idx="0">
                  <c:v>1.9853100000000019</c:v>
                </c:pt>
                <c:pt idx="1">
                  <c:v>2.7727089999999954</c:v>
                </c:pt>
                <c:pt idx="2">
                  <c:v>3.5255739999999989</c:v>
                </c:pt>
                <c:pt idx="3">
                  <c:v>3.9583979999999954</c:v>
                </c:pt>
                <c:pt idx="4">
                  <c:v>4.7055430000000058</c:v>
                </c:pt>
                <c:pt idx="5">
                  <c:v>3.9473689999999948</c:v>
                </c:pt>
                <c:pt idx="6">
                  <c:v>4.2629159999999899</c:v>
                </c:pt>
                <c:pt idx="7">
                  <c:v>5.5397880000000299</c:v>
                </c:pt>
                <c:pt idx="8">
                  <c:v>6.5444120000000225</c:v>
                </c:pt>
                <c:pt idx="9">
                  <c:v>7.7272439999999847</c:v>
                </c:pt>
                <c:pt idx="10">
                  <c:v>8.2664560000000051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8F-4D85-A5AC-7762F62740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041216"/>
        <c:axId val="96043008"/>
        <c:extLst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250"/>
          <c:min val="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1216"/>
        <c:crosses val="autoZero"/>
        <c:crossBetween val="between"/>
        <c:majorUnit val="50"/>
      </c:valAx>
    </c:plotArea>
    <c:legend>
      <c:legendPos val="b"/>
      <c:layout>
        <c:manualLayout>
          <c:xMode val="edge"/>
          <c:yMode val="edge"/>
          <c:x val="0.11370635126179239"/>
          <c:y val="0.81846637485729923"/>
          <c:w val="0.60351797837061583"/>
          <c:h val="9.4409791314303007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0.09461</cdr:x>
      <cdr:y>0.04733</cdr:y>
    </cdr:from>
    <cdr:to>
      <cdr:x>0.2358</cdr:x>
      <cdr:y>0.09346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046974" y="248320"/>
          <a:ext cx="1562442" cy="24200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DE" sz="1100" dirty="0">
              <a:solidFill>
                <a:schemeClr val="tx2"/>
              </a:solidFill>
            </a:rPr>
            <a:t>M billets/</a:t>
          </a:r>
          <a:r>
            <a:rPr lang="de-DE" sz="1100" dirty="0" err="1">
              <a:solidFill>
                <a:schemeClr val="tx2"/>
              </a:solidFill>
            </a:rPr>
            <a:t>abonnements</a:t>
          </a:r>
          <a:endParaRPr lang="de-DE" sz="1100" dirty="0">
            <a:solidFill>
              <a:schemeClr val="tx2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>
            <a:extLst>
              <a:ext uri="{FF2B5EF4-FFF2-40B4-BE49-F238E27FC236}">
                <a16:creationId xmlns:a16="http://schemas.microsoft.com/office/drawing/2014/main" id="{2CD79D1D-00A8-4538-BA52-D1C8BBD808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820606237"/>
              </p:ext>
            </p:extLst>
          </p:nvPr>
        </p:nvGraphicFramePr>
        <p:xfrm>
          <a:off x="440514" y="1261472"/>
          <a:ext cx="11066242" cy="524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572A723-7466-42C5-BC49-15C6E380B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</p:spPr>
        <p:txBody>
          <a:bodyPr/>
          <a:lstStyle/>
          <a:p>
            <a:r>
              <a:rPr lang="fr-FR" dirty="0"/>
              <a:t>Vente de billets par canal de distribution.</a:t>
            </a:r>
            <a:endParaRPr lang="de-CH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5495507-A500-4876-A7D7-039B7559AD0C}"/>
              </a:ext>
            </a:extLst>
          </p:cNvPr>
          <p:cNvSpPr txBox="1"/>
          <p:nvPr/>
        </p:nvSpPr>
        <p:spPr>
          <a:xfrm>
            <a:off x="2039463" y="6048375"/>
            <a:ext cx="8016328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Autres: renouvellement automatique de l’abonnement, partenaires de distribution et Contact Center CFF.</a:t>
            </a:r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SBB Light"/>
              <a:ea typeface="+mn-ea"/>
              <a:cs typeface="Arial" pitchFamily="34" charset="0"/>
            </a:endParaRP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A4657D7-3337-475E-8E67-E8F468A9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57669" y="5709455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</a:t>
            </a: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.</a:t>
            </a:r>
            <a:r>
              <a:rPr lang="de-CH" sz="1100" kern="0" spc="0" dirty="0" err="1">
                <a:latin typeface="SBB Light"/>
              </a:rPr>
              <a:t>sbb</a:t>
            </a: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.ch</a:t>
            </a:r>
          </a:p>
        </p:txBody>
      </p:sp>
    </p:spTree>
    <p:extLst>
      <p:ext uri="{BB962C8B-B14F-4D97-AF65-F5344CB8AC3E}">
        <p14:creationId xmlns:p14="http://schemas.microsoft.com/office/powerpoint/2010/main" val="38650120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1LGE5CWQXCaS3mOvkoEHA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C72745-6897-431C-8A52-F5F0CC1ED1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46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Vente de billets par canal de distribution.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Vente de billets par canal de distribution.</dc:title>
  <dc:creator>Meyer Raphael (KOM-PGA-VSF)</dc:creator>
  <cp:lastModifiedBy>Weigel Stefan (PAR-EPS)</cp:lastModifiedBy>
  <cp:revision>24</cp:revision>
  <dcterms:created xsi:type="dcterms:W3CDTF">2020-09-30T11:00:09Z</dcterms:created>
  <dcterms:modified xsi:type="dcterms:W3CDTF">2026-03-03T13:52:37Z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