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6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6F6F6"/>
    <a:srgbClr val="D9D9D9"/>
    <a:srgbClr val="BDBDBD"/>
    <a:srgbClr val="727272"/>
    <a:srgbClr val="E5E5E5"/>
    <a:srgbClr val="444444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16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3-30T14:56:19.554" v="78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3-30T14:56:19.554" v="78" actId="27918"/>
        <pc:sldMkLst>
          <pc:docMk/>
          <pc:sldMk cId="2378578510" sldId="412"/>
        </pc:sldMkLst>
        <pc:spChg chg="mod">
          <ac:chgData name="Weigel Stefan (PAR-EPS)" userId="fd3b2067-2981-4ad8-bf3a-d2e1004e4fa8" providerId="ADAL" clId="{A4CFA2F4-FF8D-446B-B271-6DF568DBEADA}" dt="2026-03-30T14:12:50.780" v="1" actId="20577"/>
          <ac:spMkLst>
            <pc:docMk/>
            <pc:sldMk cId="2378578510" sldId="412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3-30T14:46:39.578" v="33" actId="20577"/>
          <ac:spMkLst>
            <pc:docMk/>
            <pc:sldMk cId="2378578510" sldId="412"/>
            <ac:spMk id="11" creationId="{CAAD78FC-EBAB-42C7-8FC8-FD065083F07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36688667121836"/>
          <c:y val="4.3209984459797866E-2"/>
          <c:w val="0.68332967651412979"/>
          <c:h val="0.685766700242007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data!$H$1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1CA-4EBE-982D-7600ECF50D19}"/>
              </c:ext>
            </c:extLst>
          </c:dPt>
          <c:cat>
            <c:strRef>
              <c:f>data!$H$4:$H$15</c:f>
              <c:strCache>
                <c:ptCount val="12"/>
                <c:pt idx="0">
                  <c:v>Zürich Flughafen</c:v>
                </c:pt>
                <c:pt idx="1">
                  <c:v>Zürich Hardbrücke</c:v>
                </c:pt>
                <c:pt idx="2">
                  <c:v>Zürich Stadelhofen</c:v>
                </c:pt>
                <c:pt idx="3">
                  <c:v>Olten</c:v>
                </c:pt>
                <c:pt idx="4">
                  <c:v>Genève</c:v>
                </c:pt>
                <c:pt idx="5">
                  <c:v>Zürich Oerlikon</c:v>
                </c:pt>
                <c:pt idx="6">
                  <c:v>Lausanne</c:v>
                </c:pt>
                <c:pt idx="7">
                  <c:v>Basel SBB</c:v>
                </c:pt>
                <c:pt idx="8">
                  <c:v>Luzern</c:v>
                </c:pt>
                <c:pt idx="9">
                  <c:v>Winterthur</c:v>
                </c:pt>
                <c:pt idx="10">
                  <c:v>Bern</c:v>
                </c:pt>
                <c:pt idx="11">
                  <c:v>Zürich HB</c:v>
                </c:pt>
              </c:strCache>
            </c:strRef>
          </c:cat>
          <c:val>
            <c:numRef>
              <c:f>data!$I$4:$I$15</c:f>
              <c:numCache>
                <c:formatCode>#,##0</c:formatCode>
                <c:ptCount val="12"/>
                <c:pt idx="0">
                  <c:v>55500</c:v>
                </c:pt>
                <c:pt idx="1">
                  <c:v>62400</c:v>
                </c:pt>
                <c:pt idx="2">
                  <c:v>86700</c:v>
                </c:pt>
                <c:pt idx="3">
                  <c:v>86700</c:v>
                </c:pt>
                <c:pt idx="4">
                  <c:v>92900</c:v>
                </c:pt>
                <c:pt idx="5">
                  <c:v>99900</c:v>
                </c:pt>
                <c:pt idx="6">
                  <c:v>107700</c:v>
                </c:pt>
                <c:pt idx="7">
                  <c:v>112100</c:v>
                </c:pt>
                <c:pt idx="8">
                  <c:v>114900</c:v>
                </c:pt>
                <c:pt idx="9">
                  <c:v>116400</c:v>
                </c:pt>
                <c:pt idx="10">
                  <c:v>191700</c:v>
                </c:pt>
                <c:pt idx="11">
                  <c:v>480900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CA-4EBE-982D-7600ECF50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39945472"/>
        <c:axId val="13994393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rgbClr val="C0C0C0"/>
                  </a:solidFill>
                </c:spPr>
                <c:invertIfNegative val="0"/>
                <c:val>
                  <c:num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329-4BC0-B2A2-0C7A0E889DD6}"/>
                  </c:ext>
                </c:extLst>
              </c15:ser>
            </c15:filteredBarSeries>
          </c:ext>
        </c:extLst>
      </c:barChart>
      <c:valAx>
        <c:axId val="139943936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crossAx val="139945472"/>
        <c:crosses val="autoZero"/>
        <c:crossBetween val="between"/>
        <c:majorUnit val="100000"/>
      </c:valAx>
      <c:catAx>
        <c:axId val="139945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5A5A5A"/>
            </a:solidFill>
          </a:ln>
        </c:spPr>
        <c:crossAx val="139943936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30.03.2026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A05204AB-07B8-4463-897A-7AAA87D1D0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A05204AB-07B8-4463-897A-7AAA87D1D0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D73BCCFE-9C49-4674-8A05-73BACB5E5D6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Ein- und Aussteigende an den Bahnhöfen im 2025.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77462098"/>
              </p:ext>
            </p:extLst>
          </p:nvPr>
        </p:nvGraphicFramePr>
        <p:xfrm>
          <a:off x="388189" y="1652791"/>
          <a:ext cx="11252949" cy="5205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7C1F5462-CEF0-4F61-8CF0-966B6E3CE5FA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Durchschnittliche Anzahl Ein- </a:t>
            </a:r>
            <a:r>
              <a:rPr kumimoji="0" lang="de-CH" sz="1400" b="0" i="0" u="none" strike="noStrike" kern="1200" cap="none" spc="30" normalizeH="0" baseline="0" noProof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und Aussteigende </a:t>
            </a: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 Werktag.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AAD78FC-EBAB-42C7-8FC8-FD065083F070}"/>
              </a:ext>
            </a:extLst>
          </p:cNvPr>
          <p:cNvSpPr txBox="1"/>
          <p:nvPr/>
        </p:nvSpPr>
        <p:spPr>
          <a:xfrm>
            <a:off x="1487488" y="6106515"/>
            <a:ext cx="8126591" cy="461665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Dargestellt sind die 12 frequenzstärksten Bahnhöfe, berücksichtigt werden Passagiere der Eisenbahn. Bern: ohne RBS; Basel SBB und Genève: Einsteigende in Richtung Ausland und Aussteigende aus dem Ausland sind nur zum Teil erfasst; Zürich Stadelhofen: ohne FB. Bezug: Fahrplanjahr 2025.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39770BBD-8851-4CD7-9A78-C7E91EAF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757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378578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wXLvQNESZ6lzyxrEfKKj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65DF88-03AC-4CBC-9AB7-51B10D8CA8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85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Ein- und Aussteigende an den Bahnhöfen im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Ein- und Aussteigende an den Bahnhöfen im 2024.</dc:title>
  <dc:creator>Meyer Raphael (KOM-PGA-VSF)</dc:creator>
  <cp:lastModifiedBy>Weigel Stefan (PAR-EPS)</cp:lastModifiedBy>
  <cp:revision>58</cp:revision>
  <dcterms:created xsi:type="dcterms:W3CDTF">2020-09-30T11:00:09Z</dcterms:created>
  <dcterms:modified xsi:type="dcterms:W3CDTF">2026-03-30T14:58:09Z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