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6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F6F6F6"/>
    <a:srgbClr val="D9D9D9"/>
    <a:srgbClr val="BDBDBD"/>
    <a:srgbClr val="727272"/>
    <a:srgbClr val="E5E5E5"/>
    <a:srgbClr val="444444"/>
    <a:srgbClr val="EB0000"/>
    <a:srgbClr val="C60018"/>
    <a:srgbClr val="A20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16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3-30T14:53:14.003" v="18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3-30T14:53:14.003" v="18" actId="27918"/>
        <pc:sldMkLst>
          <pc:docMk/>
          <pc:sldMk cId="2378578510" sldId="412"/>
        </pc:sldMkLst>
        <pc:spChg chg="mod">
          <ac:chgData name="Weigel Stefan (PAR-EPS)" userId="fd3b2067-2981-4ad8-bf3a-d2e1004e4fa8" providerId="ADAL" clId="{A4CFA2F4-FF8D-446B-B271-6DF568DBEADA}" dt="2026-03-30T14:51:14.527" v="1" actId="20577"/>
          <ac:spMkLst>
            <pc:docMk/>
            <pc:sldMk cId="2378578510" sldId="412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3-30T14:51:23.419" v="4" actId="6549"/>
          <ac:spMkLst>
            <pc:docMk/>
            <pc:sldMk cId="2378578510" sldId="412"/>
            <ac:spMk id="11" creationId="{CAAD78FC-EBAB-42C7-8FC8-FD065083F07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736688667121836"/>
          <c:y val="4.3209984459797866E-2"/>
          <c:w val="0.68332967651412979"/>
          <c:h val="0.6857667002420074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data!$H$1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1CA-4EBE-982D-7600ECF50D19}"/>
              </c:ext>
            </c:extLst>
          </c:dPt>
          <c:cat>
            <c:strRef>
              <c:f>data!$H$4:$H$15</c:f>
              <c:strCache>
                <c:ptCount val="12"/>
                <c:pt idx="0">
                  <c:v>Zürich Flughafen</c:v>
                </c:pt>
                <c:pt idx="1">
                  <c:v>Zürich Hardbrücke</c:v>
                </c:pt>
                <c:pt idx="2">
                  <c:v>Zürich Stadelhofen</c:v>
                </c:pt>
                <c:pt idx="3">
                  <c:v>Olten</c:v>
                </c:pt>
                <c:pt idx="4">
                  <c:v>Genève</c:v>
                </c:pt>
                <c:pt idx="5">
                  <c:v>Zürich Oerlikon</c:v>
                </c:pt>
                <c:pt idx="6">
                  <c:v>Lausanne</c:v>
                </c:pt>
                <c:pt idx="7">
                  <c:v>Basel SBB</c:v>
                </c:pt>
                <c:pt idx="8">
                  <c:v>Luzern</c:v>
                </c:pt>
                <c:pt idx="9">
                  <c:v>Winterthur</c:v>
                </c:pt>
                <c:pt idx="10">
                  <c:v>Bern</c:v>
                </c:pt>
                <c:pt idx="11">
                  <c:v>Zürich HB</c:v>
                </c:pt>
              </c:strCache>
            </c:strRef>
          </c:cat>
          <c:val>
            <c:numRef>
              <c:f>data!$I$4:$I$15</c:f>
              <c:numCache>
                <c:formatCode>#,##0</c:formatCode>
                <c:ptCount val="12"/>
                <c:pt idx="0">
                  <c:v>55500</c:v>
                </c:pt>
                <c:pt idx="1">
                  <c:v>62400</c:v>
                </c:pt>
                <c:pt idx="2">
                  <c:v>86700</c:v>
                </c:pt>
                <c:pt idx="3">
                  <c:v>86700</c:v>
                </c:pt>
                <c:pt idx="4">
                  <c:v>92900</c:v>
                </c:pt>
                <c:pt idx="5">
                  <c:v>99900</c:v>
                </c:pt>
                <c:pt idx="6">
                  <c:v>107700</c:v>
                </c:pt>
                <c:pt idx="7">
                  <c:v>112100</c:v>
                </c:pt>
                <c:pt idx="8">
                  <c:v>114900</c:v>
                </c:pt>
                <c:pt idx="9">
                  <c:v>116400</c:v>
                </c:pt>
                <c:pt idx="10">
                  <c:v>191700</c:v>
                </c:pt>
                <c:pt idx="11">
                  <c:v>480900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CA-4EBE-982D-7600ECF50D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axId val="139945472"/>
        <c:axId val="139943936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data!#REF!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solidFill>
                    <a:srgbClr val="C0C0C0"/>
                  </a:solidFill>
                </c:spPr>
                <c:invertIfNegative val="0"/>
                <c:val>
                  <c:numRef>
                    <c:extLst>
                      <c:ext uri="{02D57815-91ED-43cb-92C2-25804820EDAC}">
                        <c15:formulaRef>
                          <c15:sqref>data!#REF!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8329-4BC0-B2A2-0C7A0E889DD6}"/>
                  </c:ext>
                </c:extLst>
              </c15:ser>
            </c15:filteredBarSeries>
          </c:ext>
        </c:extLst>
      </c:barChart>
      <c:valAx>
        <c:axId val="139943936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crossAx val="139945472"/>
        <c:crosses val="autoZero"/>
        <c:crossBetween val="between"/>
        <c:majorUnit val="100000"/>
      </c:valAx>
      <c:catAx>
        <c:axId val="139945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>
            <a:solidFill>
              <a:srgbClr val="5A5A5A"/>
            </a:solidFill>
          </a:ln>
        </c:spPr>
        <c:crossAx val="139943936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30.03.2026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A05204AB-07B8-4463-897A-7AAA87D1D0A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52" imgH="353" progId="TCLayout.ActiveDocument.1">
                  <p:embed/>
                </p:oleObj>
              </mc:Choice>
              <mc:Fallback>
                <p:oleObj name="think-cell Folie" r:id="rId5" imgW="352" imgH="353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A05204AB-07B8-4463-897A-7AAA87D1D0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 hidden="1">
            <a:extLst>
              <a:ext uri="{FF2B5EF4-FFF2-40B4-BE49-F238E27FC236}">
                <a16:creationId xmlns:a16="http://schemas.microsoft.com/office/drawing/2014/main" id="{D73BCCFE-9C49-4674-8A05-73BACB5E5D6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Affluence des voyageurs dans les gares en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2212004039"/>
              </p:ext>
            </p:extLst>
          </p:nvPr>
        </p:nvGraphicFramePr>
        <p:xfrm>
          <a:off x="388189" y="1652791"/>
          <a:ext cx="11252949" cy="5205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Textfeld 9">
            <a:extLst>
              <a:ext uri="{FF2B5EF4-FFF2-40B4-BE49-F238E27FC236}">
                <a16:creationId xmlns:a16="http://schemas.microsoft.com/office/drawing/2014/main" id="{7C1F5462-CEF0-4F61-8CF0-966B6E3CE5FA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Nombre moyen d’embarquements et de débarquements par jour ouvré.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AAD78FC-EBAB-42C7-8FC8-FD065083F070}"/>
              </a:ext>
            </a:extLst>
          </p:cNvPr>
          <p:cNvSpPr txBox="1"/>
          <p:nvPr/>
        </p:nvSpPr>
        <p:spPr>
          <a:xfrm>
            <a:off x="1487489" y="6106515"/>
            <a:ext cx="7937248" cy="461665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Les 12 gares les plus fréquentées sont représentées, en tenant compte des personnes montant et descendant des trains du chemin de fer; Bern: sans RBS; Basel SBB et Genève: les personnes montant et descendant des trains de et vers l’étranger ne sont que partiellement recensées; Zürich Stadelhofen: sans FB. Référence: année d’horaire 2025.</a:t>
            </a: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39770BBD-8851-4CD7-9A78-C7E91EAFC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875749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0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23785785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wXLvQNESZ6lzyxrEfKKjQ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96e82a89-ba48-4728-b345-cf206dbec8f1"/>
    <ds:schemaRef ds:uri="http://schemas.openxmlformats.org/package/2006/metadata/core-properties"/>
    <ds:schemaRef ds:uri="http://purl.org/dc/terms/"/>
    <ds:schemaRef ds:uri="2f5c8543-cf23-4718-a3b8-32b0a91d511a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1A0AA0-FEC6-49DF-9D95-3EE562D8C0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101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Affluence des voyageurs dans les gares en 2025.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Affluence des voyageurs dans les gares en 2024.</dc:title>
  <dc:creator>Meyer Raphael (KOM-PGA-VSF)</dc:creator>
  <cp:lastModifiedBy>Weigel Stefan (PAR-EPS)</cp:lastModifiedBy>
  <cp:revision>57</cp:revision>
  <dcterms:created xsi:type="dcterms:W3CDTF">2020-09-30T11:00:09Z</dcterms:created>
  <dcterms:modified xsi:type="dcterms:W3CDTF">2026-03-30T14:58:32Z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