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6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844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F6F6F6"/>
    <a:srgbClr val="D9D9D9"/>
    <a:srgbClr val="BDBDBD"/>
    <a:srgbClr val="727272"/>
    <a:srgbClr val="E5E5E5"/>
    <a:srgbClr val="444444"/>
    <a:srgbClr val="EB0000"/>
    <a:srgbClr val="C60018"/>
    <a:srgbClr val="A200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16"/>
        <p:guide pos="937"/>
        <p:guide pos="6743"/>
        <p:guide orient="horz" pos="1185"/>
        <p:guide pos="7333"/>
        <p:guide orient="horz" pos="3702"/>
        <p:guide orient="horz" pos="640"/>
        <p:guide pos="1844"/>
        <p:guide orient="horz" pos="3770"/>
        <p:guide orient="horz" pos="14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3-30T14:56:10.688" v="18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3-30T14:56:10.688" v="18" actId="27918"/>
        <pc:sldMkLst>
          <pc:docMk/>
          <pc:sldMk cId="2378578510" sldId="412"/>
        </pc:sldMkLst>
        <pc:spChg chg="mod">
          <ac:chgData name="Weigel Stefan (PAR-EPS)" userId="fd3b2067-2981-4ad8-bf3a-d2e1004e4fa8" providerId="ADAL" clId="{A4CFA2F4-FF8D-446B-B271-6DF568DBEADA}" dt="2026-03-30T14:55:02.171" v="1" actId="20577"/>
          <ac:spMkLst>
            <pc:docMk/>
            <pc:sldMk cId="2378578510" sldId="412"/>
            <ac:spMk id="2" creationId="{00000000-0000-0000-0000-000000000000}"/>
          </ac:spMkLst>
        </pc:spChg>
        <pc:spChg chg="mod">
          <ac:chgData name="Weigel Stefan (PAR-EPS)" userId="fd3b2067-2981-4ad8-bf3a-d2e1004e4fa8" providerId="ADAL" clId="{A4CFA2F4-FF8D-446B-B271-6DF568DBEADA}" dt="2026-03-30T14:55:19.666" v="6" actId="6549"/>
          <ac:spMkLst>
            <pc:docMk/>
            <pc:sldMk cId="2378578510" sldId="412"/>
            <ac:spMk id="11" creationId="{CAAD78FC-EBAB-42C7-8FC8-FD065083F07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736688667121836"/>
          <c:y val="4.3209984459797866E-2"/>
          <c:w val="0.68332967651412979"/>
          <c:h val="0.685766700242007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data!$H$1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1CA-4EBE-982D-7600ECF50D19}"/>
              </c:ext>
            </c:extLst>
          </c:dPt>
          <c:cat>
            <c:strRef>
              <c:f>data!$H$4:$H$15</c:f>
              <c:strCache>
                <c:ptCount val="12"/>
                <c:pt idx="0">
                  <c:v>Zürich Flughafen</c:v>
                </c:pt>
                <c:pt idx="1">
                  <c:v>Zürich Hardbrücke</c:v>
                </c:pt>
                <c:pt idx="2">
                  <c:v>Zürich Stadelhofen</c:v>
                </c:pt>
                <c:pt idx="3">
                  <c:v>Olten</c:v>
                </c:pt>
                <c:pt idx="4">
                  <c:v>Genève</c:v>
                </c:pt>
                <c:pt idx="5">
                  <c:v>Zürich Oerlikon</c:v>
                </c:pt>
                <c:pt idx="6">
                  <c:v>Lausanne</c:v>
                </c:pt>
                <c:pt idx="7">
                  <c:v>Basel SBB</c:v>
                </c:pt>
                <c:pt idx="8">
                  <c:v>Luzern</c:v>
                </c:pt>
                <c:pt idx="9">
                  <c:v>Winterthur</c:v>
                </c:pt>
                <c:pt idx="10">
                  <c:v>Bern</c:v>
                </c:pt>
                <c:pt idx="11">
                  <c:v>Zürich HB</c:v>
                </c:pt>
              </c:strCache>
            </c:strRef>
          </c:cat>
          <c:val>
            <c:numRef>
              <c:f>data!$I$4:$I$15</c:f>
              <c:numCache>
                <c:formatCode>#,##0</c:formatCode>
                <c:ptCount val="12"/>
                <c:pt idx="0">
                  <c:v>55500</c:v>
                </c:pt>
                <c:pt idx="1">
                  <c:v>62400</c:v>
                </c:pt>
                <c:pt idx="2">
                  <c:v>86700</c:v>
                </c:pt>
                <c:pt idx="3">
                  <c:v>86700</c:v>
                </c:pt>
                <c:pt idx="4">
                  <c:v>92900</c:v>
                </c:pt>
                <c:pt idx="5">
                  <c:v>99900</c:v>
                </c:pt>
                <c:pt idx="6">
                  <c:v>107700</c:v>
                </c:pt>
                <c:pt idx="7">
                  <c:v>112100</c:v>
                </c:pt>
                <c:pt idx="8">
                  <c:v>114900</c:v>
                </c:pt>
                <c:pt idx="9">
                  <c:v>116400</c:v>
                </c:pt>
                <c:pt idx="10">
                  <c:v>191700</c:v>
                </c:pt>
                <c:pt idx="11">
                  <c:v>480900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CA-4EBE-982D-7600ECF50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139945472"/>
        <c:axId val="13994393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rgbClr val="C0C0C0"/>
                  </a:solidFill>
                </c:spPr>
                <c:invertIfNegative val="0"/>
                <c:val>
                  <c:numRef>
                    <c:extLst>
                      <c:ext uri="{02D57815-91ED-43cb-92C2-25804820EDAC}">
                        <c15:formulaRef>
                          <c15:sqref>data!#REF!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8329-4BC0-B2A2-0C7A0E889DD6}"/>
                  </c:ext>
                </c:extLst>
              </c15:ser>
            </c15:filteredBarSeries>
          </c:ext>
        </c:extLst>
      </c:barChart>
      <c:valAx>
        <c:axId val="139943936"/>
        <c:scaling>
          <c:orientation val="minMax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crossAx val="139945472"/>
        <c:crosses val="autoZero"/>
        <c:crossBetween val="between"/>
        <c:majorUnit val="100000"/>
      </c:valAx>
      <c:catAx>
        <c:axId val="139945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 w="9525">
            <a:solidFill>
              <a:srgbClr val="5A5A5A"/>
            </a:solidFill>
          </a:ln>
        </c:spPr>
        <c:crossAx val="139943936"/>
        <c:crosses val="autoZero"/>
        <c:auto val="0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30.03.2026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9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theme" Target="../theme/theme3.xml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slideLayout" Target="../slideLayouts/slideLayout87.xml"/><Relationship Id="rId40" Type="http://schemas.openxmlformats.org/officeDocument/2006/relationships/image" Target="../media/image10.emf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  <p:sldLayoutId id="2147483750" r:id="rId3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0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6.xml"/><Relationship Id="rId7" Type="http://schemas.openxmlformats.org/officeDocument/2006/relationships/chart" Target="../charts/char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A05204AB-07B8-4463-897A-7AAA87D1D0A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A05204AB-07B8-4463-897A-7AAA87D1D0A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D73BCCFE-9C49-4674-8A05-73BACB5E5D6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Affluenza dei viaggiatori nelle stazioni nel 2025.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1611255789"/>
              </p:ext>
            </p:extLst>
          </p:nvPr>
        </p:nvGraphicFramePr>
        <p:xfrm>
          <a:off x="388189" y="1652791"/>
          <a:ext cx="11252949" cy="5205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7C1F5462-CEF0-4F61-8CF0-966B6E3CE5FA}"/>
              </a:ext>
            </a:extLst>
          </p:cNvPr>
          <p:cNvSpPr txBox="1"/>
          <p:nvPr/>
        </p:nvSpPr>
        <p:spPr>
          <a:xfrm>
            <a:off x="1487488" y="1015830"/>
            <a:ext cx="9116344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Numero medio di viaggiatori che salgono e scendono dai mezzi per giorno lavorativo.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CAAD78FC-EBAB-42C7-8FC8-FD065083F070}"/>
              </a:ext>
            </a:extLst>
          </p:cNvPr>
          <p:cNvSpPr txBox="1"/>
          <p:nvPr/>
        </p:nvSpPr>
        <p:spPr>
          <a:xfrm>
            <a:off x="1487488" y="6106515"/>
            <a:ext cx="8177880" cy="461665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Sono rappresentate le 12 stazioni a maggiore affluenza, contando i passeggeri che salgono e scendono dai treni; Berna: escl. RBS; Basilea FFS e Ginevra: sono considerati solo in parte i passeggeri dall’estero che salgono e scendono dai treni; Zurigo Stadelhofen: escl. FB.</a:t>
            </a:r>
            <a:br>
              <a:rPr kumimoji="0" lang="it-IT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</a:br>
            <a:r>
              <a:rPr kumimoji="0" lang="it-IT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Riferimento: anno d’orario 2025.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39770BBD-8851-4CD7-9A78-C7E91EAFC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8757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0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378578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wXLvQNESZ6lzyxrEfKKj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43DE96C7-7D73-4E9B-892B-6F7D3957AE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96e82a89-ba48-4728-b345-cf206dbec8f1"/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2f5c8543-cf23-4718-a3b8-32b0a91d511a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100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Affluenza dei viaggiatori nelle stazioni nel 2025.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Affluenza dei viaggiatori nelle stazioni nel 2024.</dc:title>
  <dc:creator>Meyer Raphael (KOM-PGA-VSF)</dc:creator>
  <cp:lastModifiedBy>Weigel Stefan (PAR-EPS)</cp:lastModifiedBy>
  <cp:revision>57</cp:revision>
  <dcterms:created xsi:type="dcterms:W3CDTF">2020-09-30T11:00:09Z</dcterms:created>
  <dcterms:modified xsi:type="dcterms:W3CDTF">2026-03-30T14:58:46Z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